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906000" cy="6858000" type="A4"/>
  <p:notesSz cx="6858000" cy="9144000"/>
  <p:embeddedFontLst>
    <p:embeddedFont>
      <p:font typeface="Algerian" pitchFamily="82" charset="77"/>
      <p:regular r:id="rId22"/>
    </p:embeddedFont>
    <p:embeddedFont>
      <p:font typeface="Impact" panose="020B0806030902050204" pitchFamily="34" charset="0"/>
      <p:regular r:id="rId23"/>
    </p:embeddedFont>
    <p:embeddedFont>
      <p:font typeface="Play" pitchFamily="2" charset="0"/>
      <p:regular r:id="rId24"/>
      <p:bold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6" roundtripDataSignature="AMtx7mgzlGUgOcPRipyWhNuxd33rvq28x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7"/>
  </p:normalViewPr>
  <p:slideViewPr>
    <p:cSldViewPr snapToGrid="0">
      <p:cViewPr varScale="1">
        <p:scale>
          <a:sx n="102" d="100"/>
          <a:sy n="102" d="100"/>
        </p:scale>
        <p:origin x="16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Arial"/>
                <a:ea typeface="Arial"/>
                <a:cs typeface="Arial"/>
                <a:sym typeface="Arial"/>
              </a:rPr>
              <a:t>‹N°›</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9: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0: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1: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2: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13: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4: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15: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16: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17: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8: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2: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3: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f4bf90f017_0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g2f4bf90f017_0_38: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4: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5: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6: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7: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8: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5"/>
        <p:cNvGrpSpPr/>
        <p:nvPr/>
      </p:nvGrpSpPr>
      <p:grpSpPr>
        <a:xfrm>
          <a:off x="0" y="0"/>
          <a:ext cx="0" cy="0"/>
          <a:chOff x="0" y="0"/>
          <a:chExt cx="0" cy="0"/>
        </a:xfrm>
      </p:grpSpPr>
      <p:sp>
        <p:nvSpPr>
          <p:cNvPr id="16" name="Google Shape;16;p21"/>
          <p:cNvSpPr txBox="1">
            <a:spLocks noGrp="1"/>
          </p:cNvSpPr>
          <p:nvPr>
            <p:ph type="ctrTitle"/>
          </p:nvPr>
        </p:nvSpPr>
        <p:spPr>
          <a:xfrm>
            <a:off x="742950" y="1122363"/>
            <a:ext cx="84201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subTitle" idx="1"/>
          </p:nvPr>
        </p:nvSpPr>
        <p:spPr>
          <a:xfrm>
            <a:off x="1238250" y="3602038"/>
            <a:ext cx="74295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1"/>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72"/>
        <p:cNvGrpSpPr/>
        <p:nvPr/>
      </p:nvGrpSpPr>
      <p:grpSpPr>
        <a:xfrm>
          <a:off x="0" y="0"/>
          <a:ext cx="0" cy="0"/>
          <a:chOff x="0" y="0"/>
          <a:chExt cx="0" cy="0"/>
        </a:xfrm>
      </p:grpSpPr>
      <p:sp>
        <p:nvSpPr>
          <p:cNvPr id="73" name="Google Shape;73;p30"/>
          <p:cNvSpPr txBox="1">
            <a:spLocks noGrp="1"/>
          </p:cNvSpPr>
          <p:nvPr>
            <p:ph type="title"/>
          </p:nvPr>
        </p:nvSpPr>
        <p:spPr>
          <a:xfrm>
            <a:off x="681038" y="365127"/>
            <a:ext cx="85439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0"/>
          <p:cNvSpPr txBox="1">
            <a:spLocks noGrp="1"/>
          </p:cNvSpPr>
          <p:nvPr>
            <p:ph type="body" idx="1"/>
          </p:nvPr>
        </p:nvSpPr>
        <p:spPr>
          <a:xfrm rot="5400000">
            <a:off x="2777332" y="-270668"/>
            <a:ext cx="4351338" cy="85439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0"/>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0"/>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0"/>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78"/>
        <p:cNvGrpSpPr/>
        <p:nvPr/>
      </p:nvGrpSpPr>
      <p:grpSpPr>
        <a:xfrm>
          <a:off x="0" y="0"/>
          <a:ext cx="0" cy="0"/>
          <a:chOff x="0" y="0"/>
          <a:chExt cx="0" cy="0"/>
        </a:xfrm>
      </p:grpSpPr>
      <p:sp>
        <p:nvSpPr>
          <p:cNvPr id="79" name="Google Shape;79;p31"/>
          <p:cNvSpPr txBox="1">
            <a:spLocks noGrp="1"/>
          </p:cNvSpPr>
          <p:nvPr>
            <p:ph type="title"/>
          </p:nvPr>
        </p:nvSpPr>
        <p:spPr>
          <a:xfrm rot="5400000">
            <a:off x="5251054" y="2203054"/>
            <a:ext cx="5811838" cy="213598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1"/>
          <p:cNvSpPr txBox="1">
            <a:spLocks noGrp="1"/>
          </p:cNvSpPr>
          <p:nvPr>
            <p:ph type="body" idx="1"/>
          </p:nvPr>
        </p:nvSpPr>
        <p:spPr>
          <a:xfrm rot="5400000">
            <a:off x="917179" y="128984"/>
            <a:ext cx="5811838" cy="628411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1"/>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1"/>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1"/>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681038" y="365127"/>
            <a:ext cx="85439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2"/>
          <p:cNvSpPr txBox="1">
            <a:spLocks noGrp="1"/>
          </p:cNvSpPr>
          <p:nvPr>
            <p:ph type="body" idx="1"/>
          </p:nvPr>
        </p:nvSpPr>
        <p:spPr>
          <a:xfrm>
            <a:off x="681038" y="1825625"/>
            <a:ext cx="8543925"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2"/>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2"/>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2"/>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27"/>
        <p:cNvGrpSpPr/>
        <p:nvPr/>
      </p:nvGrpSpPr>
      <p:grpSpPr>
        <a:xfrm>
          <a:off x="0" y="0"/>
          <a:ext cx="0" cy="0"/>
          <a:chOff x="0" y="0"/>
          <a:chExt cx="0" cy="0"/>
        </a:xfrm>
      </p:grpSpPr>
      <p:sp>
        <p:nvSpPr>
          <p:cNvPr id="28" name="Google Shape;28;p23"/>
          <p:cNvSpPr txBox="1">
            <a:spLocks noGrp="1"/>
          </p:cNvSpPr>
          <p:nvPr>
            <p:ph type="title"/>
          </p:nvPr>
        </p:nvSpPr>
        <p:spPr>
          <a:xfrm>
            <a:off x="675879" y="1709740"/>
            <a:ext cx="8543925"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3"/>
          <p:cNvSpPr txBox="1">
            <a:spLocks noGrp="1"/>
          </p:cNvSpPr>
          <p:nvPr>
            <p:ph type="body" idx="1"/>
          </p:nvPr>
        </p:nvSpPr>
        <p:spPr>
          <a:xfrm>
            <a:off x="675879" y="4589465"/>
            <a:ext cx="8543925"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0" name="Google Shape;30;p23"/>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3"/>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3"/>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33"/>
        <p:cNvGrpSpPr/>
        <p:nvPr/>
      </p:nvGrpSpPr>
      <p:grpSpPr>
        <a:xfrm>
          <a:off x="0" y="0"/>
          <a:ext cx="0" cy="0"/>
          <a:chOff x="0" y="0"/>
          <a:chExt cx="0" cy="0"/>
        </a:xfrm>
      </p:grpSpPr>
      <p:sp>
        <p:nvSpPr>
          <p:cNvPr id="34" name="Google Shape;34;p24"/>
          <p:cNvSpPr txBox="1">
            <a:spLocks noGrp="1"/>
          </p:cNvSpPr>
          <p:nvPr>
            <p:ph type="title"/>
          </p:nvPr>
        </p:nvSpPr>
        <p:spPr>
          <a:xfrm>
            <a:off x="681038" y="365127"/>
            <a:ext cx="85439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4"/>
          <p:cNvSpPr txBox="1">
            <a:spLocks noGrp="1"/>
          </p:cNvSpPr>
          <p:nvPr>
            <p:ph type="body" idx="1"/>
          </p:nvPr>
        </p:nvSpPr>
        <p:spPr>
          <a:xfrm>
            <a:off x="681038" y="1825625"/>
            <a:ext cx="421005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4"/>
          <p:cNvSpPr txBox="1">
            <a:spLocks noGrp="1"/>
          </p:cNvSpPr>
          <p:nvPr>
            <p:ph type="body" idx="2"/>
          </p:nvPr>
        </p:nvSpPr>
        <p:spPr>
          <a:xfrm>
            <a:off x="5014913" y="1825625"/>
            <a:ext cx="421005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4"/>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4"/>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4"/>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682328" y="365127"/>
            <a:ext cx="85439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682329" y="1681163"/>
            <a:ext cx="4190702"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5"/>
          <p:cNvSpPr txBox="1">
            <a:spLocks noGrp="1"/>
          </p:cNvSpPr>
          <p:nvPr>
            <p:ph type="body" idx="2"/>
          </p:nvPr>
        </p:nvSpPr>
        <p:spPr>
          <a:xfrm>
            <a:off x="682329" y="2505075"/>
            <a:ext cx="4190702"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5"/>
          <p:cNvSpPr txBox="1">
            <a:spLocks noGrp="1"/>
          </p:cNvSpPr>
          <p:nvPr>
            <p:ph type="body" idx="3"/>
          </p:nvPr>
        </p:nvSpPr>
        <p:spPr>
          <a:xfrm>
            <a:off x="5014913" y="1681163"/>
            <a:ext cx="4211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5"/>
          <p:cNvSpPr txBox="1">
            <a:spLocks noGrp="1"/>
          </p:cNvSpPr>
          <p:nvPr>
            <p:ph type="body" idx="4"/>
          </p:nvPr>
        </p:nvSpPr>
        <p:spPr>
          <a:xfrm>
            <a:off x="5014913" y="2505075"/>
            <a:ext cx="4211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5"/>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5"/>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5"/>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49"/>
        <p:cNvGrpSpPr/>
        <p:nvPr/>
      </p:nvGrpSpPr>
      <p:grpSpPr>
        <a:xfrm>
          <a:off x="0" y="0"/>
          <a:ext cx="0" cy="0"/>
          <a:chOff x="0" y="0"/>
          <a:chExt cx="0" cy="0"/>
        </a:xfrm>
      </p:grpSpPr>
      <p:sp>
        <p:nvSpPr>
          <p:cNvPr id="50" name="Google Shape;50;p26"/>
          <p:cNvSpPr txBox="1">
            <a:spLocks noGrp="1"/>
          </p:cNvSpPr>
          <p:nvPr>
            <p:ph type="title"/>
          </p:nvPr>
        </p:nvSpPr>
        <p:spPr>
          <a:xfrm>
            <a:off x="681038" y="365127"/>
            <a:ext cx="85439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6"/>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6"/>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54"/>
        <p:cNvGrpSpPr/>
        <p:nvPr/>
      </p:nvGrpSpPr>
      <p:grpSpPr>
        <a:xfrm>
          <a:off x="0" y="0"/>
          <a:ext cx="0" cy="0"/>
          <a:chOff x="0" y="0"/>
          <a:chExt cx="0" cy="0"/>
        </a:xfrm>
      </p:grpSpPr>
      <p:sp>
        <p:nvSpPr>
          <p:cNvPr id="55" name="Google Shape;55;p27"/>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7"/>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7"/>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58"/>
        <p:cNvGrpSpPr/>
        <p:nvPr/>
      </p:nvGrpSpPr>
      <p:grpSpPr>
        <a:xfrm>
          <a:off x="0" y="0"/>
          <a:ext cx="0" cy="0"/>
          <a:chOff x="0" y="0"/>
          <a:chExt cx="0" cy="0"/>
        </a:xfrm>
      </p:grpSpPr>
      <p:sp>
        <p:nvSpPr>
          <p:cNvPr id="59" name="Google Shape;59;p28"/>
          <p:cNvSpPr txBox="1">
            <a:spLocks noGrp="1"/>
          </p:cNvSpPr>
          <p:nvPr>
            <p:ph type="title"/>
          </p:nvPr>
        </p:nvSpPr>
        <p:spPr>
          <a:xfrm>
            <a:off x="682328" y="457200"/>
            <a:ext cx="3194943"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8"/>
          <p:cNvSpPr txBox="1">
            <a:spLocks noGrp="1"/>
          </p:cNvSpPr>
          <p:nvPr>
            <p:ph type="body" idx="1"/>
          </p:nvPr>
        </p:nvSpPr>
        <p:spPr>
          <a:xfrm>
            <a:off x="4211340" y="987427"/>
            <a:ext cx="5014913"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8"/>
          <p:cNvSpPr txBox="1">
            <a:spLocks noGrp="1"/>
          </p:cNvSpPr>
          <p:nvPr>
            <p:ph type="body" idx="2"/>
          </p:nvPr>
        </p:nvSpPr>
        <p:spPr>
          <a:xfrm>
            <a:off x="682328" y="2057400"/>
            <a:ext cx="3194943"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8"/>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8"/>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8"/>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5"/>
        <p:cNvGrpSpPr/>
        <p:nvPr/>
      </p:nvGrpSpPr>
      <p:grpSpPr>
        <a:xfrm>
          <a:off x="0" y="0"/>
          <a:ext cx="0" cy="0"/>
          <a:chOff x="0" y="0"/>
          <a:chExt cx="0" cy="0"/>
        </a:xfrm>
      </p:grpSpPr>
      <p:sp>
        <p:nvSpPr>
          <p:cNvPr id="66" name="Google Shape;66;p29"/>
          <p:cNvSpPr txBox="1">
            <a:spLocks noGrp="1"/>
          </p:cNvSpPr>
          <p:nvPr>
            <p:ph type="title"/>
          </p:nvPr>
        </p:nvSpPr>
        <p:spPr>
          <a:xfrm>
            <a:off x="682328" y="457200"/>
            <a:ext cx="3194943"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9"/>
          <p:cNvSpPr>
            <a:spLocks noGrp="1"/>
          </p:cNvSpPr>
          <p:nvPr>
            <p:ph type="pic" idx="2"/>
          </p:nvPr>
        </p:nvSpPr>
        <p:spPr>
          <a:xfrm>
            <a:off x="4211340" y="987427"/>
            <a:ext cx="5014913" cy="4873625"/>
          </a:xfrm>
          <a:prstGeom prst="rect">
            <a:avLst/>
          </a:prstGeom>
          <a:noFill/>
          <a:ln>
            <a:noFill/>
          </a:ln>
        </p:spPr>
      </p:sp>
      <p:sp>
        <p:nvSpPr>
          <p:cNvPr id="68" name="Google Shape;68;p29"/>
          <p:cNvSpPr txBox="1">
            <a:spLocks noGrp="1"/>
          </p:cNvSpPr>
          <p:nvPr>
            <p:ph type="body" idx="1"/>
          </p:nvPr>
        </p:nvSpPr>
        <p:spPr>
          <a:xfrm>
            <a:off x="682328" y="2057400"/>
            <a:ext cx="3194943"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9"/>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9"/>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9"/>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681038" y="365127"/>
            <a:ext cx="8543925"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681038" y="1825625"/>
            <a:ext cx="8543925"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0"/>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0"/>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0"/>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1.png"/><Relationship Id="rId7"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1.png"/><Relationship Id="rId7"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jpg"/><Relationship Id="rId4" Type="http://schemas.openxmlformats.org/officeDocument/2006/relationships/image" Target="../media/image17.png"/><Relationship Id="rId9"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8" name="Google Shape;88;p1"/>
          <p:cNvSpPr/>
          <p:nvPr/>
        </p:nvSpPr>
        <p:spPr>
          <a:xfrm>
            <a:off x="0" y="0"/>
            <a:ext cx="9906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89" name="Google Shape;89;p1"/>
          <p:cNvPicPr preferRelativeResize="0"/>
          <p:nvPr/>
        </p:nvPicPr>
        <p:blipFill rotWithShape="1">
          <a:blip r:embed="rId3">
            <a:alphaModFix/>
          </a:blip>
          <a:srcRect r="55266"/>
          <a:stretch/>
        </p:blipFill>
        <p:spPr>
          <a:xfrm>
            <a:off x="3281365" y="8481"/>
            <a:ext cx="6624636" cy="6849091"/>
          </a:xfrm>
          <a:prstGeom prst="rect">
            <a:avLst/>
          </a:prstGeom>
          <a:noFill/>
          <a:ln>
            <a:noFill/>
          </a:ln>
        </p:spPr>
      </p:pic>
      <p:sp>
        <p:nvSpPr>
          <p:cNvPr id="90" name="Google Shape;90;p1"/>
          <p:cNvSpPr/>
          <p:nvPr/>
        </p:nvSpPr>
        <p:spPr>
          <a:xfrm rot="5400000" flipH="1">
            <a:off x="-1796358" y="1796358"/>
            <a:ext cx="6875818" cy="3283105"/>
          </a:xfrm>
          <a:prstGeom prst="rect">
            <a:avLst/>
          </a:prstGeom>
          <a:gradFill>
            <a:gsLst>
              <a:gs pos="0">
                <a:srgbClr val="000000"/>
              </a:gs>
              <a:gs pos="11000">
                <a:srgbClr val="000000"/>
              </a:gs>
              <a:gs pos="100000">
                <a:srgbClr val="0F4861"/>
              </a:gs>
            </a:gsLst>
            <a:lin ang="18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1" name="Google Shape;91;p1"/>
          <p:cNvSpPr/>
          <p:nvPr/>
        </p:nvSpPr>
        <p:spPr>
          <a:xfrm flipH="1">
            <a:off x="371475" y="8482"/>
            <a:ext cx="2899224" cy="6858000"/>
          </a:xfrm>
          <a:prstGeom prst="rect">
            <a:avLst/>
          </a:prstGeom>
          <a:gradFill>
            <a:gsLst>
              <a:gs pos="0">
                <a:srgbClr val="156082">
                  <a:alpha val="31764"/>
                </a:srgbClr>
              </a:gs>
              <a:gs pos="70000">
                <a:srgbClr val="000000">
                  <a:alpha val="0"/>
                </a:srgbClr>
              </a:gs>
              <a:gs pos="100000">
                <a:srgbClr val="000000">
                  <a:alpha val="0"/>
                </a:srgbClr>
              </a:gs>
            </a:gsLst>
            <a:lin ang="6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2" name="Google Shape;92;p1"/>
          <p:cNvSpPr/>
          <p:nvPr/>
        </p:nvSpPr>
        <p:spPr>
          <a:xfrm rot="6097846">
            <a:off x="-1058004" y="1584624"/>
            <a:ext cx="4808302" cy="3322041"/>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43AFE2">
                  <a:alpha val="0"/>
                </a:srgbClr>
              </a:gs>
              <a:gs pos="39000">
                <a:srgbClr val="43AFE2">
                  <a:alpha val="0"/>
                </a:srgbClr>
              </a:gs>
              <a:gs pos="100000">
                <a:srgbClr val="0F4861">
                  <a:alpha val="25882"/>
                </a:srgbClr>
              </a:gs>
            </a:gsLst>
            <a:lin ang="16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3" name="Google Shape;93;p1"/>
          <p:cNvSpPr/>
          <p:nvPr/>
        </p:nvSpPr>
        <p:spPr>
          <a:xfrm rot="-5400000">
            <a:off x="-537984" y="3038224"/>
            <a:ext cx="4355594" cy="3283103"/>
          </a:xfrm>
          <a:prstGeom prst="rect">
            <a:avLst/>
          </a:prstGeom>
          <a:gradFill>
            <a:gsLst>
              <a:gs pos="0">
                <a:srgbClr val="156082">
                  <a:alpha val="23921"/>
                </a:srgbClr>
              </a:gs>
              <a:gs pos="100000">
                <a:srgbClr val="0A3041">
                  <a:alpha val="0"/>
                </a:srgbClr>
              </a:gs>
            </a:gsLst>
            <a:lin ang="11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4" name="Google Shape;94;p1"/>
          <p:cNvSpPr txBox="1"/>
          <p:nvPr/>
        </p:nvSpPr>
        <p:spPr>
          <a:xfrm>
            <a:off x="207496" y="2362715"/>
            <a:ext cx="2899224" cy="290780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None/>
            </a:pPr>
            <a:r>
              <a:rPr lang="fr-FR" sz="4800" b="0" i="0" u="none" strike="noStrike" cap="none">
                <a:solidFill>
                  <a:srgbClr val="FFFFFF"/>
                </a:solidFill>
                <a:latin typeface="Algerian"/>
                <a:ea typeface="Algerian"/>
                <a:cs typeface="Algerian"/>
                <a:sym typeface="Algerian"/>
              </a:rPr>
              <a:t>RAPPORT RSE 2023 </a:t>
            </a:r>
            <a:endParaRPr/>
          </a:p>
        </p:txBody>
      </p:sp>
      <p:sp>
        <p:nvSpPr>
          <p:cNvPr id="95" name="Google Shape;95;p1"/>
          <p:cNvSpPr txBox="1"/>
          <p:nvPr/>
        </p:nvSpPr>
        <p:spPr>
          <a:xfrm>
            <a:off x="27012" y="5009650"/>
            <a:ext cx="3225600" cy="1045800"/>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None/>
            </a:pPr>
            <a:r>
              <a:rPr lang="fr-FR" sz="1800" b="0" i="0" u="none" strike="noStrike" cap="none">
                <a:solidFill>
                  <a:srgbClr val="FFFFFF"/>
                </a:solidFill>
                <a:latin typeface="Arial"/>
                <a:ea typeface="Arial"/>
                <a:cs typeface="Arial"/>
                <a:sym typeface="Arial"/>
              </a:rPr>
              <a:t>Rédigé le 01/06/2024</a:t>
            </a:r>
            <a:endParaRPr/>
          </a:p>
          <a:p>
            <a:pPr marL="0" marR="0" lvl="0" indent="0" algn="ctr" rtl="0">
              <a:lnSpc>
                <a:spcPct val="90000"/>
              </a:lnSpc>
              <a:spcBef>
                <a:spcPts val="1000"/>
              </a:spcBef>
              <a:spcAft>
                <a:spcPts val="0"/>
              </a:spcAft>
              <a:buNone/>
            </a:pPr>
            <a:r>
              <a:rPr lang="fr-FR" sz="1800" b="0" i="0" u="none" strike="noStrike" cap="none">
                <a:solidFill>
                  <a:srgbClr val="FFFFFF"/>
                </a:solidFill>
                <a:latin typeface="Arial"/>
                <a:ea typeface="Arial"/>
                <a:cs typeface="Arial"/>
                <a:sym typeface="Arial"/>
              </a:rPr>
              <a:t> – Contact : Maxence BAEY - </a:t>
            </a:r>
            <a:endParaRPr/>
          </a:p>
        </p:txBody>
      </p:sp>
      <p:pic>
        <p:nvPicPr>
          <p:cNvPr id="96" name="Google Shape;96;p1" descr="CUISINELLA - Salon de l'Habitat de Brive"/>
          <p:cNvPicPr preferRelativeResize="0"/>
          <p:nvPr/>
        </p:nvPicPr>
        <p:blipFill rotWithShape="1">
          <a:blip r:embed="rId4">
            <a:alphaModFix/>
          </a:blip>
          <a:srcRect l="5732" t="36880" r="6801" b="35729"/>
          <a:stretch/>
        </p:blipFill>
        <p:spPr>
          <a:xfrm>
            <a:off x="3755682" y="2699251"/>
            <a:ext cx="2357306" cy="738231"/>
          </a:xfrm>
          <a:prstGeom prst="rect">
            <a:avLst/>
          </a:prstGeom>
          <a:noFill/>
          <a:ln>
            <a:noFill/>
          </a:ln>
        </p:spPr>
      </p:pic>
      <p:pic>
        <p:nvPicPr>
          <p:cNvPr id="97" name="Google Shape;97;p1"/>
          <p:cNvPicPr preferRelativeResize="0"/>
          <p:nvPr/>
        </p:nvPicPr>
        <p:blipFill rotWithShape="1">
          <a:blip r:embed="rId5">
            <a:alphaModFix/>
          </a:blip>
          <a:srcRect/>
          <a:stretch/>
        </p:blipFill>
        <p:spPr>
          <a:xfrm>
            <a:off x="3755682" y="31524"/>
            <a:ext cx="5778843" cy="2470454"/>
          </a:xfrm>
          <a:prstGeom prst="rect">
            <a:avLst/>
          </a:prstGeom>
          <a:noFill/>
          <a:ln>
            <a:noFill/>
          </a:ln>
        </p:spPr>
      </p:pic>
      <p:pic>
        <p:nvPicPr>
          <p:cNvPr id="98" name="Google Shape;98;p1" descr="Entreprise de Cuisine | Proche Marseille | CUISINE SCHMIDT"/>
          <p:cNvPicPr preferRelativeResize="0"/>
          <p:nvPr/>
        </p:nvPicPr>
        <p:blipFill rotWithShape="1">
          <a:blip r:embed="rId6">
            <a:alphaModFix/>
          </a:blip>
          <a:srcRect l="1" t="32955" r="-21" b="30795"/>
          <a:stretch/>
        </p:blipFill>
        <p:spPr>
          <a:xfrm>
            <a:off x="6943746" y="2669613"/>
            <a:ext cx="2035028" cy="738232"/>
          </a:xfrm>
          <a:prstGeom prst="rect">
            <a:avLst/>
          </a:prstGeom>
          <a:noFill/>
          <a:ln>
            <a:noFill/>
          </a:ln>
        </p:spPr>
      </p:pic>
      <p:pic>
        <p:nvPicPr>
          <p:cNvPr id="99" name="Google Shape;99;p1" descr="Brisach (entreprise) — Wikipédia"/>
          <p:cNvPicPr preferRelativeResize="0"/>
          <p:nvPr/>
        </p:nvPicPr>
        <p:blipFill rotWithShape="1">
          <a:blip r:embed="rId7">
            <a:alphaModFix/>
          </a:blip>
          <a:srcRect/>
          <a:stretch/>
        </p:blipFill>
        <p:spPr>
          <a:xfrm>
            <a:off x="3649419" y="4023084"/>
            <a:ext cx="2959705" cy="986568"/>
          </a:xfrm>
          <a:prstGeom prst="rect">
            <a:avLst/>
          </a:prstGeom>
          <a:noFill/>
          <a:ln>
            <a:noFill/>
          </a:ln>
        </p:spPr>
      </p:pic>
      <p:pic>
        <p:nvPicPr>
          <p:cNvPr id="100" name="Google Shape;100;p1" descr="MARBRERIE DU COQUELICOT | LinkedIn"/>
          <p:cNvPicPr preferRelativeResize="0"/>
          <p:nvPr/>
        </p:nvPicPr>
        <p:blipFill rotWithShape="1">
          <a:blip r:embed="rId8">
            <a:alphaModFix/>
          </a:blip>
          <a:srcRect l="5300" t="31174" r="9669" b="15100"/>
          <a:stretch/>
        </p:blipFill>
        <p:spPr>
          <a:xfrm>
            <a:off x="6906475" y="3799822"/>
            <a:ext cx="2109569" cy="133288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9"/>
          <p:cNvPicPr preferRelativeResize="0"/>
          <p:nvPr/>
        </p:nvPicPr>
        <p:blipFill rotWithShape="1">
          <a:blip r:embed="rId3">
            <a:alphaModFix/>
          </a:blip>
          <a:srcRect/>
          <a:stretch/>
        </p:blipFill>
        <p:spPr>
          <a:xfrm>
            <a:off x="0" y="0"/>
            <a:ext cx="9906000" cy="6858000"/>
          </a:xfrm>
          <a:prstGeom prst="rect">
            <a:avLst/>
          </a:prstGeom>
          <a:noFill/>
          <a:ln>
            <a:noFill/>
          </a:ln>
        </p:spPr>
      </p:pic>
      <p:sp>
        <p:nvSpPr>
          <p:cNvPr id="200" name="Google Shape;200;p9"/>
          <p:cNvSpPr txBox="1"/>
          <p:nvPr/>
        </p:nvSpPr>
        <p:spPr>
          <a:xfrm>
            <a:off x="-579663" y="110530"/>
            <a:ext cx="1111159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200">
                <a:solidFill>
                  <a:srgbClr val="3A7D22"/>
                </a:solidFill>
                <a:latin typeface="Arial"/>
                <a:ea typeface="Arial"/>
                <a:cs typeface="Arial"/>
                <a:sym typeface="Arial"/>
              </a:rPr>
              <a:t>- Des clients enchantés :  en image -</a:t>
            </a:r>
            <a:endParaRPr/>
          </a:p>
        </p:txBody>
      </p:sp>
      <p:pic>
        <p:nvPicPr>
          <p:cNvPr id="201" name="Google Shape;201;p9"/>
          <p:cNvPicPr preferRelativeResize="0"/>
          <p:nvPr/>
        </p:nvPicPr>
        <p:blipFill rotWithShape="1">
          <a:blip r:embed="rId4">
            <a:alphaModFix/>
          </a:blip>
          <a:srcRect t="24744" r="1322"/>
          <a:stretch/>
        </p:blipFill>
        <p:spPr>
          <a:xfrm>
            <a:off x="139000" y="1154350"/>
            <a:ext cx="5456775" cy="2046625"/>
          </a:xfrm>
          <a:prstGeom prst="rect">
            <a:avLst/>
          </a:prstGeom>
          <a:noFill/>
          <a:ln>
            <a:noFill/>
          </a:ln>
        </p:spPr>
      </p:pic>
      <p:sp>
        <p:nvSpPr>
          <p:cNvPr id="202" name="Google Shape;202;p9"/>
          <p:cNvSpPr txBox="1"/>
          <p:nvPr/>
        </p:nvSpPr>
        <p:spPr>
          <a:xfrm>
            <a:off x="139000" y="813175"/>
            <a:ext cx="5901300" cy="50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2800">
                <a:solidFill>
                  <a:schemeClr val="dk1"/>
                </a:solidFill>
                <a:latin typeface="Impact"/>
                <a:ea typeface="Impact"/>
                <a:cs typeface="Impact"/>
                <a:sym typeface="Impact"/>
              </a:rPr>
              <a:t>SAV 5 ÉTOILES </a:t>
            </a:r>
            <a:r>
              <a:rPr lang="fr-FR" sz="1600">
                <a:solidFill>
                  <a:schemeClr val="dk1"/>
                </a:solidFill>
                <a:latin typeface="Impact"/>
                <a:ea typeface="Impact"/>
                <a:cs typeface="Impact"/>
                <a:sym typeface="Impact"/>
              </a:rPr>
              <a:t>pour plus de réactivité</a:t>
            </a:r>
            <a:endParaRPr sz="1600">
              <a:solidFill>
                <a:schemeClr val="dk1"/>
              </a:solidFill>
              <a:latin typeface="Impact"/>
              <a:ea typeface="Impact"/>
              <a:cs typeface="Impact"/>
              <a:sym typeface="Impact"/>
            </a:endParaRPr>
          </a:p>
        </p:txBody>
      </p:sp>
      <p:pic>
        <p:nvPicPr>
          <p:cNvPr id="203" name="Google Shape;203;p9"/>
          <p:cNvPicPr preferRelativeResize="0"/>
          <p:nvPr/>
        </p:nvPicPr>
        <p:blipFill>
          <a:blip r:embed="rId5">
            <a:alphaModFix/>
          </a:blip>
          <a:stretch>
            <a:fillRect/>
          </a:stretch>
        </p:blipFill>
        <p:spPr>
          <a:xfrm>
            <a:off x="6857125" y="2563750"/>
            <a:ext cx="2463974" cy="3285299"/>
          </a:xfrm>
          <a:prstGeom prst="rect">
            <a:avLst/>
          </a:prstGeom>
          <a:noFill/>
          <a:ln>
            <a:noFill/>
          </a:ln>
        </p:spPr>
      </p:pic>
      <p:sp>
        <p:nvSpPr>
          <p:cNvPr id="204" name="Google Shape;204;p9"/>
          <p:cNvSpPr txBox="1"/>
          <p:nvPr/>
        </p:nvSpPr>
        <p:spPr>
          <a:xfrm>
            <a:off x="6379100" y="5849050"/>
            <a:ext cx="3420000" cy="70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600">
                <a:solidFill>
                  <a:schemeClr val="dk1"/>
                </a:solidFill>
                <a:latin typeface="Impact"/>
                <a:ea typeface="Impact"/>
                <a:cs typeface="Impact"/>
                <a:sym typeface="Impact"/>
              </a:rPr>
              <a:t>Armoires </a:t>
            </a:r>
            <a:r>
              <a:rPr lang="fr-FR" sz="2800">
                <a:solidFill>
                  <a:schemeClr val="dk1"/>
                </a:solidFill>
                <a:latin typeface="Impact"/>
                <a:ea typeface="Impact"/>
                <a:cs typeface="Impact"/>
                <a:sym typeface="Impact"/>
              </a:rPr>
              <a:t>STOCKEN </a:t>
            </a:r>
            <a:r>
              <a:rPr lang="fr-FR" sz="1600">
                <a:solidFill>
                  <a:schemeClr val="dk1"/>
                </a:solidFill>
                <a:latin typeface="Impact"/>
                <a:ea typeface="Impact"/>
                <a:cs typeface="Impact"/>
                <a:sym typeface="Impact"/>
              </a:rPr>
              <a:t>dans tous nos magasins pour éviter les SAV</a:t>
            </a:r>
            <a:endParaRPr sz="1600">
              <a:solidFill>
                <a:schemeClr val="dk1"/>
              </a:solidFill>
              <a:latin typeface="Impact"/>
              <a:ea typeface="Impact"/>
              <a:cs typeface="Impact"/>
              <a:sym typeface="Impact"/>
            </a:endParaRPr>
          </a:p>
        </p:txBody>
      </p:sp>
      <p:pic>
        <p:nvPicPr>
          <p:cNvPr id="205" name="Google Shape;205;p9"/>
          <p:cNvPicPr preferRelativeResize="0"/>
          <p:nvPr/>
        </p:nvPicPr>
        <p:blipFill rotWithShape="1">
          <a:blip r:embed="rId6">
            <a:alphaModFix/>
          </a:blip>
          <a:srcRect l="22142" t="6570" r="19172" b="9733"/>
          <a:stretch/>
        </p:blipFill>
        <p:spPr>
          <a:xfrm>
            <a:off x="1112200" y="3489475"/>
            <a:ext cx="1534974" cy="2189025"/>
          </a:xfrm>
          <a:prstGeom prst="rect">
            <a:avLst/>
          </a:prstGeom>
          <a:noFill/>
          <a:ln>
            <a:noFill/>
          </a:ln>
        </p:spPr>
      </p:pic>
      <p:pic>
        <p:nvPicPr>
          <p:cNvPr id="206" name="Google Shape;206;p9"/>
          <p:cNvPicPr preferRelativeResize="0"/>
          <p:nvPr/>
        </p:nvPicPr>
        <p:blipFill>
          <a:blip r:embed="rId7">
            <a:alphaModFix/>
          </a:blip>
          <a:stretch>
            <a:fillRect/>
          </a:stretch>
        </p:blipFill>
        <p:spPr>
          <a:xfrm>
            <a:off x="2647175" y="3489478"/>
            <a:ext cx="2189055" cy="2189025"/>
          </a:xfrm>
          <a:prstGeom prst="rect">
            <a:avLst/>
          </a:prstGeom>
          <a:noFill/>
          <a:ln>
            <a:noFill/>
          </a:ln>
        </p:spPr>
      </p:pic>
      <p:sp>
        <p:nvSpPr>
          <p:cNvPr id="207" name="Google Shape;207;p9"/>
          <p:cNvSpPr txBox="1"/>
          <p:nvPr/>
        </p:nvSpPr>
        <p:spPr>
          <a:xfrm>
            <a:off x="1244975" y="5516725"/>
            <a:ext cx="3420000" cy="70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600">
                <a:solidFill>
                  <a:schemeClr val="dk1"/>
                </a:solidFill>
                <a:latin typeface="Impact"/>
                <a:ea typeface="Impact"/>
                <a:cs typeface="Impact"/>
                <a:sym typeface="Impact"/>
              </a:rPr>
              <a:t>Proposer des produits design pour inciter au </a:t>
            </a:r>
            <a:r>
              <a:rPr lang="fr-FR" sz="2800">
                <a:solidFill>
                  <a:schemeClr val="dk1"/>
                </a:solidFill>
                <a:latin typeface="Impact"/>
                <a:ea typeface="Impact"/>
                <a:cs typeface="Impact"/>
                <a:sym typeface="Impact"/>
              </a:rPr>
              <a:t>TRI SÉLECTIF</a:t>
            </a:r>
            <a:endParaRPr sz="2800">
              <a:solidFill>
                <a:schemeClr val="dk1"/>
              </a:solidFill>
              <a:latin typeface="Impact"/>
              <a:ea typeface="Impact"/>
              <a:cs typeface="Impact"/>
              <a:sym typeface="Impac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10"/>
          <p:cNvPicPr preferRelativeResize="0"/>
          <p:nvPr/>
        </p:nvPicPr>
        <p:blipFill rotWithShape="1">
          <a:blip r:embed="rId3">
            <a:alphaModFix/>
          </a:blip>
          <a:srcRect/>
          <a:stretch/>
        </p:blipFill>
        <p:spPr>
          <a:xfrm>
            <a:off x="0" y="0"/>
            <a:ext cx="9906000" cy="6858000"/>
          </a:xfrm>
          <a:prstGeom prst="rect">
            <a:avLst/>
          </a:prstGeom>
          <a:noFill/>
          <a:ln>
            <a:noFill/>
          </a:ln>
        </p:spPr>
      </p:pic>
      <p:sp>
        <p:nvSpPr>
          <p:cNvPr id="213" name="Google Shape;213;p10"/>
          <p:cNvSpPr txBox="1"/>
          <p:nvPr/>
        </p:nvSpPr>
        <p:spPr>
          <a:xfrm>
            <a:off x="0" y="110530"/>
            <a:ext cx="990599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200">
                <a:solidFill>
                  <a:srgbClr val="3A7D22"/>
                </a:solidFill>
                <a:latin typeface="Arial"/>
                <a:ea typeface="Arial"/>
                <a:cs typeface="Arial"/>
                <a:sym typeface="Arial"/>
              </a:rPr>
              <a:t>- Notre pilier N°2 : Performance économique -</a:t>
            </a:r>
            <a:endParaRPr/>
          </a:p>
        </p:txBody>
      </p:sp>
      <p:sp>
        <p:nvSpPr>
          <p:cNvPr id="214" name="Google Shape;214;p10"/>
          <p:cNvSpPr txBox="1"/>
          <p:nvPr/>
        </p:nvSpPr>
        <p:spPr>
          <a:xfrm>
            <a:off x="198119" y="867391"/>
            <a:ext cx="9509759" cy="923330"/>
          </a:xfrm>
          <a:prstGeom prst="rect">
            <a:avLst/>
          </a:prstGeom>
          <a:solidFill>
            <a:srgbClr val="BFBFB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chemeClr val="dk1"/>
                </a:solidFill>
                <a:latin typeface="Arial"/>
                <a:ea typeface="Arial"/>
                <a:cs typeface="Arial"/>
                <a:sym typeface="Arial"/>
              </a:rPr>
              <a:t>Stratégie 2023 :</a:t>
            </a:r>
            <a:endParaRPr/>
          </a:p>
          <a:p>
            <a:pPr marL="0" marR="0" lvl="0" indent="0" algn="just" rtl="0">
              <a:spcBef>
                <a:spcPts val="0"/>
              </a:spcBef>
              <a:spcAft>
                <a:spcPts val="0"/>
              </a:spcAft>
              <a:buNone/>
            </a:pPr>
            <a:r>
              <a:rPr lang="fr-FR" sz="1800">
                <a:solidFill>
                  <a:schemeClr val="dk1"/>
                </a:solidFill>
                <a:latin typeface="Arial"/>
                <a:ea typeface="Arial"/>
                <a:cs typeface="Arial"/>
                <a:sym typeface="Arial"/>
              </a:rPr>
              <a:t>Pour exister, une entreprise doit être viable économiquement. C’est pourquoi, les Ets BAEY sont en perpétuel développement et recherche de rentabilité. </a:t>
            </a:r>
            <a:endParaRPr/>
          </a:p>
        </p:txBody>
      </p:sp>
      <p:sp>
        <p:nvSpPr>
          <p:cNvPr id="215" name="Google Shape;215;p10"/>
          <p:cNvSpPr txBox="1"/>
          <p:nvPr/>
        </p:nvSpPr>
        <p:spPr>
          <a:xfrm>
            <a:off x="138792" y="1962807"/>
            <a:ext cx="9569100" cy="48333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1400" b="1">
                <a:solidFill>
                  <a:schemeClr val="dk1"/>
                </a:solidFill>
                <a:latin typeface="Arial"/>
                <a:ea typeface="Arial"/>
                <a:cs typeface="Arial"/>
                <a:sym typeface="Arial"/>
              </a:rPr>
              <a:t>-</a:t>
            </a:r>
            <a:r>
              <a:rPr lang="fr-FR" sz="1400">
                <a:solidFill>
                  <a:schemeClr val="dk1"/>
                </a:solidFill>
                <a:latin typeface="Arial"/>
                <a:ea typeface="Arial"/>
                <a:cs typeface="Arial"/>
                <a:sym typeface="Arial"/>
              </a:rPr>
              <a:t>Chaque mois, les responsables de magasin se réunissent </a:t>
            </a:r>
            <a:r>
              <a:rPr lang="fr-FR" sz="1400" b="1">
                <a:solidFill>
                  <a:schemeClr val="dk1"/>
                </a:solidFill>
                <a:latin typeface="Arial"/>
                <a:ea typeface="Arial"/>
                <a:cs typeface="Arial"/>
                <a:sym typeface="Arial"/>
              </a:rPr>
              <a:t>en groupe de progrès. </a:t>
            </a:r>
            <a:r>
              <a:rPr lang="fr-FR" sz="1400">
                <a:solidFill>
                  <a:schemeClr val="dk1"/>
                </a:solidFill>
                <a:latin typeface="Arial"/>
                <a:ea typeface="Arial"/>
                <a:cs typeface="Arial"/>
                <a:sym typeface="Arial"/>
              </a:rPr>
              <a:t>C’est la possibilité de réagir vite face à l’évolution des modes de consommation en changeant notre stratégie commerciale. On évoque également les KPI commerce. Des plans d’actions sont établis pour s’améliorer.</a:t>
            </a:r>
            <a:endParaRPr/>
          </a:p>
          <a:p>
            <a:pPr marL="0" marR="0" lvl="0" indent="0" algn="just" rtl="0">
              <a:spcBef>
                <a:spcPts val="0"/>
              </a:spcBef>
              <a:spcAft>
                <a:spcPts val="0"/>
              </a:spcAft>
              <a:buNone/>
            </a:pPr>
            <a:r>
              <a:rPr lang="fr-FR" sz="1400">
                <a:solidFill>
                  <a:schemeClr val="dk1"/>
                </a:solidFill>
                <a:latin typeface="Arial"/>
                <a:ea typeface="Arial"/>
                <a:cs typeface="Arial"/>
                <a:sym typeface="Arial"/>
              </a:rPr>
              <a:t>Devis sur 1</a:t>
            </a:r>
            <a:r>
              <a:rPr lang="fr-FR" sz="1400" baseline="30000">
                <a:solidFill>
                  <a:schemeClr val="dk1"/>
                </a:solidFill>
                <a:latin typeface="Arial"/>
                <a:ea typeface="Arial"/>
                <a:cs typeface="Arial"/>
                <a:sym typeface="Arial"/>
              </a:rPr>
              <a:t>er</a:t>
            </a:r>
            <a:r>
              <a:rPr lang="fr-FR" sz="1400">
                <a:solidFill>
                  <a:schemeClr val="dk1"/>
                </a:solidFill>
                <a:latin typeface="Arial"/>
                <a:ea typeface="Arial"/>
                <a:cs typeface="Arial"/>
                <a:sym typeface="Arial"/>
              </a:rPr>
              <a:t> ODV : objectif 75% -</a:t>
            </a:r>
            <a:r>
              <a:rPr lang="fr-FR" sz="1400">
                <a:solidFill>
                  <a:schemeClr val="dk1"/>
                </a:solidFill>
                <a:highlight>
                  <a:schemeClr val="lt1"/>
                </a:highlight>
                <a:latin typeface="Arial"/>
                <a:ea typeface="Arial"/>
                <a:cs typeface="Arial"/>
                <a:sym typeface="Arial"/>
              </a:rPr>
              <a:t> résultat groupe 2023 : 67</a:t>
            </a:r>
            <a:r>
              <a:rPr lang="fr-FR">
                <a:solidFill>
                  <a:schemeClr val="dk1"/>
                </a:solidFill>
                <a:highlight>
                  <a:schemeClr val="lt1"/>
                </a:highlight>
              </a:rPr>
              <a:t>%</a:t>
            </a:r>
            <a:endParaRPr>
              <a:highlight>
                <a:schemeClr val="lt1"/>
              </a:highlight>
            </a:endParaRPr>
          </a:p>
          <a:p>
            <a:pPr marL="0" marR="0" lvl="0" indent="0" algn="just" rtl="0">
              <a:spcBef>
                <a:spcPts val="0"/>
              </a:spcBef>
              <a:spcAft>
                <a:spcPts val="0"/>
              </a:spcAft>
              <a:buNone/>
            </a:pPr>
            <a:r>
              <a:rPr lang="fr-FR" sz="1400">
                <a:solidFill>
                  <a:schemeClr val="dk1"/>
                </a:solidFill>
                <a:latin typeface="Arial"/>
                <a:ea typeface="Arial"/>
                <a:cs typeface="Arial"/>
                <a:sym typeface="Arial"/>
              </a:rPr>
              <a:t>Vente sur devis : objectif 50% - résultat groupe 2023 : 56%</a:t>
            </a:r>
            <a:endParaRPr/>
          </a:p>
          <a:p>
            <a:pPr marL="0" marR="0" lvl="0" indent="0" algn="just" rtl="0">
              <a:spcBef>
                <a:spcPts val="0"/>
              </a:spcBef>
              <a:spcAft>
                <a:spcPts val="0"/>
              </a:spcAft>
              <a:buNone/>
            </a:pPr>
            <a:r>
              <a:rPr lang="fr-FR" sz="1400">
                <a:solidFill>
                  <a:schemeClr val="dk1"/>
                </a:solidFill>
                <a:latin typeface="Arial"/>
                <a:ea typeface="Arial"/>
                <a:cs typeface="Arial"/>
                <a:sym typeface="Arial"/>
              </a:rPr>
              <a:t>Part d’aménagement : objectif 20 ou 10% du CA – résultat groupe 2023 : 10%</a:t>
            </a:r>
            <a:endParaRPr/>
          </a:p>
          <a:p>
            <a:pPr marL="0" marR="0" lvl="0" indent="0" algn="just" rtl="0">
              <a:spcBef>
                <a:spcPts val="0"/>
              </a:spcBef>
              <a:spcAft>
                <a:spcPts val="0"/>
              </a:spcAft>
              <a:buNone/>
            </a:pPr>
            <a:r>
              <a:rPr lang="fr-FR" sz="1400">
                <a:solidFill>
                  <a:schemeClr val="dk1"/>
                </a:solidFill>
                <a:latin typeface="Arial"/>
                <a:ea typeface="Arial"/>
                <a:cs typeface="Arial"/>
                <a:sym typeface="Arial"/>
              </a:rPr>
              <a:t>Taux de marge : objectif &gt;43% - résultat groupe 2023 </a:t>
            </a:r>
            <a:r>
              <a:rPr lang="fr-FR">
                <a:solidFill>
                  <a:schemeClr val="dk1"/>
                </a:solidFill>
              </a:rPr>
              <a:t>: 42%</a:t>
            </a:r>
            <a:r>
              <a:rPr lang="fr-FR" sz="1400">
                <a:solidFill>
                  <a:schemeClr val="dk1"/>
                </a:solidFill>
                <a:latin typeface="Arial"/>
                <a:ea typeface="Arial"/>
                <a:cs typeface="Arial"/>
                <a:sym typeface="Arial"/>
              </a:rPr>
              <a:t> </a:t>
            </a:r>
            <a:endParaRPr/>
          </a:p>
          <a:p>
            <a:pPr marL="0" marR="0" lvl="0" indent="0" algn="just" rtl="0">
              <a:spcBef>
                <a:spcPts val="0"/>
              </a:spcBef>
              <a:spcAft>
                <a:spcPts val="0"/>
              </a:spcAft>
              <a:buNone/>
            </a:pPr>
            <a:r>
              <a:rPr lang="fr-FR" sz="1400">
                <a:solidFill>
                  <a:schemeClr val="dk1"/>
                </a:solidFill>
                <a:latin typeface="Arial"/>
                <a:ea typeface="Arial"/>
                <a:cs typeface="Arial"/>
                <a:sym typeface="Arial"/>
              </a:rPr>
              <a:t>Taux de recommandation : objectif &gt;40% - résultat groupe 2023 : 38%</a:t>
            </a:r>
            <a:endParaRPr/>
          </a:p>
          <a:p>
            <a:pPr marL="0" marR="0" lvl="0" indent="0" algn="just" rtl="0">
              <a:spcBef>
                <a:spcPts val="0"/>
              </a:spcBef>
              <a:spcAft>
                <a:spcPts val="0"/>
              </a:spcAft>
              <a:buNone/>
            </a:pPr>
            <a:r>
              <a:rPr lang="fr-FR" sz="1400">
                <a:solidFill>
                  <a:schemeClr val="dk1"/>
                </a:solidFill>
                <a:latin typeface="Arial"/>
                <a:ea typeface="Arial"/>
                <a:cs typeface="Arial"/>
                <a:sym typeface="Arial"/>
              </a:rPr>
              <a:t>Taux de recours au crédit : objectif &gt;5% - résultat groupe 2023 : 4.12</a:t>
            </a:r>
            <a:r>
              <a:rPr lang="fr-FR">
                <a:solidFill>
                  <a:schemeClr val="dk1"/>
                </a:solidFill>
              </a:rPr>
              <a:t>%</a:t>
            </a:r>
            <a:endParaRPr/>
          </a:p>
          <a:p>
            <a:pPr marL="0" marR="0" lvl="0" indent="0" algn="just" rtl="0">
              <a:spcBef>
                <a:spcPts val="0"/>
              </a:spcBef>
              <a:spcAft>
                <a:spcPts val="0"/>
              </a:spcAft>
              <a:buNone/>
            </a:pPr>
            <a:r>
              <a:rPr lang="fr-FR">
                <a:solidFill>
                  <a:schemeClr val="dk1"/>
                </a:solidFill>
              </a:rPr>
              <a:t>%coût du SAV/CA livré</a:t>
            </a:r>
            <a:r>
              <a:rPr lang="fr-FR" sz="1400">
                <a:solidFill>
                  <a:schemeClr val="dk1"/>
                </a:solidFill>
                <a:latin typeface="Arial"/>
                <a:ea typeface="Arial"/>
                <a:cs typeface="Arial"/>
                <a:sym typeface="Arial"/>
              </a:rPr>
              <a:t> : objectif </a:t>
            </a:r>
            <a:r>
              <a:rPr lang="fr-FR">
                <a:solidFill>
                  <a:schemeClr val="dk1"/>
                </a:solidFill>
              </a:rPr>
              <a:t>&lt;1% :résultat groupe 2023 : 0.49%</a:t>
            </a:r>
            <a:endParaRPr/>
          </a:p>
          <a:p>
            <a:pPr marL="0" marR="0" lvl="0" indent="0" algn="just" rtl="0">
              <a:spcBef>
                <a:spcPts val="0"/>
              </a:spcBef>
              <a:spcAft>
                <a:spcPts val="0"/>
              </a:spcAft>
              <a:buNone/>
            </a:pPr>
            <a:endParaRPr sz="1400">
              <a:solidFill>
                <a:schemeClr val="dk1"/>
              </a:solidFill>
              <a:latin typeface="Arial"/>
              <a:ea typeface="Arial"/>
              <a:cs typeface="Arial"/>
              <a:sym typeface="Arial"/>
            </a:endParaRPr>
          </a:p>
          <a:p>
            <a:pPr marL="0" marR="0" lvl="0" indent="0" algn="just" rtl="0">
              <a:spcBef>
                <a:spcPts val="0"/>
              </a:spcBef>
              <a:spcAft>
                <a:spcPts val="0"/>
              </a:spcAft>
              <a:buNone/>
            </a:pPr>
            <a:r>
              <a:rPr lang="fr-FR" sz="1400">
                <a:solidFill>
                  <a:schemeClr val="dk1"/>
                </a:solidFill>
                <a:latin typeface="Arial"/>
                <a:ea typeface="Arial"/>
                <a:cs typeface="Arial"/>
                <a:sym typeface="Arial"/>
              </a:rPr>
              <a:t>-Les </a:t>
            </a:r>
            <a:r>
              <a:rPr lang="fr-FR" sz="1400" b="1">
                <a:solidFill>
                  <a:schemeClr val="dk1"/>
                </a:solidFill>
                <a:latin typeface="Arial"/>
                <a:ea typeface="Arial"/>
                <a:cs typeface="Arial"/>
                <a:sym typeface="Arial"/>
              </a:rPr>
              <a:t>réseaux sociaux </a:t>
            </a:r>
            <a:r>
              <a:rPr lang="fr-FR" sz="1400">
                <a:solidFill>
                  <a:schemeClr val="dk1"/>
                </a:solidFill>
                <a:latin typeface="Arial"/>
                <a:ea typeface="Arial"/>
                <a:cs typeface="Arial"/>
                <a:sym typeface="Arial"/>
              </a:rPr>
              <a:t>prennent une place importante aujourd’hui dans la décision d’achat. Nous sommes donc présents sur l’ensemble des réseaux sociaux et les animons avec des articles variés et dynamiques, L’embauche de notre community manager et la mise en place des référents en magasin permettent de fournir un travail de qualité pour augmenter notre visibilité.</a:t>
            </a:r>
            <a:endParaRPr/>
          </a:p>
          <a:p>
            <a:pPr marL="0" marR="0" lvl="0" indent="0" algn="just" rtl="0">
              <a:spcBef>
                <a:spcPts val="0"/>
              </a:spcBef>
              <a:spcAft>
                <a:spcPts val="0"/>
              </a:spcAft>
              <a:buNone/>
            </a:pPr>
            <a:endParaRPr sz="1400" b="1">
              <a:solidFill>
                <a:schemeClr val="dk1"/>
              </a:solidFill>
              <a:latin typeface="Arial"/>
              <a:ea typeface="Arial"/>
              <a:cs typeface="Arial"/>
              <a:sym typeface="Arial"/>
            </a:endParaRPr>
          </a:p>
          <a:p>
            <a:pPr marL="0" marR="0" lvl="0" indent="0" algn="just" rtl="0">
              <a:spcBef>
                <a:spcPts val="0"/>
              </a:spcBef>
              <a:spcAft>
                <a:spcPts val="0"/>
              </a:spcAft>
              <a:buNone/>
            </a:pPr>
            <a:r>
              <a:rPr lang="fr-FR" sz="1400" b="1">
                <a:solidFill>
                  <a:schemeClr val="dk1"/>
                </a:solidFill>
                <a:latin typeface="Arial"/>
                <a:ea typeface="Arial"/>
                <a:cs typeface="Arial"/>
                <a:sym typeface="Arial"/>
              </a:rPr>
              <a:t>-Pour augmenter notre chiffre d’affaire, </a:t>
            </a:r>
            <a:r>
              <a:rPr lang="fr-FR" sz="1400">
                <a:solidFill>
                  <a:schemeClr val="dk1"/>
                </a:solidFill>
                <a:latin typeface="Arial"/>
                <a:ea typeface="Arial"/>
                <a:cs typeface="Arial"/>
                <a:sym typeface="Arial"/>
              </a:rPr>
              <a:t>nous devons présenter à nos clients des magasins dans l’air du temps. Pour cela, nous avons revus les zones choix de plusieurs magasins, changer les expositions obsolètes et refait totalement le SCHMIDT AMIENS. 4</a:t>
            </a:r>
            <a:r>
              <a:rPr lang="fr-FR">
                <a:solidFill>
                  <a:schemeClr val="dk1"/>
                </a:solidFill>
              </a:rPr>
              <a:t>80 460€ ht  </a:t>
            </a:r>
            <a:r>
              <a:rPr lang="fr-FR" sz="1400">
                <a:solidFill>
                  <a:schemeClr val="dk1"/>
                </a:solidFill>
                <a:latin typeface="Arial"/>
                <a:ea typeface="Arial"/>
                <a:cs typeface="Arial"/>
                <a:sym typeface="Arial"/>
              </a:rPr>
              <a:t>Investissement 2023</a:t>
            </a:r>
            <a:endParaRPr/>
          </a:p>
          <a:p>
            <a:pPr marL="0" marR="0" lvl="0" indent="0" algn="just" rtl="0">
              <a:spcBef>
                <a:spcPts val="0"/>
              </a:spcBef>
              <a:spcAft>
                <a:spcPts val="0"/>
              </a:spcAft>
              <a:buNone/>
            </a:pPr>
            <a:endParaRPr sz="1400">
              <a:solidFill>
                <a:schemeClr val="dk1"/>
              </a:solidFill>
              <a:latin typeface="Arial"/>
              <a:ea typeface="Arial"/>
              <a:cs typeface="Arial"/>
              <a:sym typeface="Arial"/>
            </a:endParaRPr>
          </a:p>
          <a:p>
            <a:pPr marL="0" marR="0" lvl="0" indent="0" algn="just" rtl="0">
              <a:spcBef>
                <a:spcPts val="0"/>
              </a:spcBef>
              <a:spcAft>
                <a:spcPts val="0"/>
              </a:spcAft>
              <a:buNone/>
            </a:pPr>
            <a:r>
              <a:rPr lang="fr-FR" sz="1400">
                <a:solidFill>
                  <a:schemeClr val="dk1"/>
                </a:solidFill>
                <a:latin typeface="Arial"/>
                <a:ea typeface="Arial"/>
                <a:cs typeface="Arial"/>
                <a:sym typeface="Arial"/>
              </a:rPr>
              <a:t>-Grâce aux actions menées sur l’année 2023, nous sommes fiers d’avoir un chiffres d’affaire </a:t>
            </a:r>
            <a:r>
              <a:rPr lang="fr-FR">
                <a:solidFill>
                  <a:schemeClr val="dk1"/>
                </a:solidFill>
              </a:rPr>
              <a:t>constant malgré le contexte économique difficile.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11"/>
          <p:cNvPicPr preferRelativeResize="0"/>
          <p:nvPr/>
        </p:nvPicPr>
        <p:blipFill rotWithShape="1">
          <a:blip r:embed="rId3">
            <a:alphaModFix/>
          </a:blip>
          <a:srcRect/>
          <a:stretch/>
        </p:blipFill>
        <p:spPr>
          <a:xfrm>
            <a:off x="0" y="0"/>
            <a:ext cx="9906000" cy="6858000"/>
          </a:xfrm>
          <a:prstGeom prst="rect">
            <a:avLst/>
          </a:prstGeom>
          <a:noFill/>
          <a:ln>
            <a:noFill/>
          </a:ln>
        </p:spPr>
      </p:pic>
      <p:sp>
        <p:nvSpPr>
          <p:cNvPr id="221" name="Google Shape;221;p11"/>
          <p:cNvSpPr txBox="1"/>
          <p:nvPr/>
        </p:nvSpPr>
        <p:spPr>
          <a:xfrm>
            <a:off x="1" y="39104"/>
            <a:ext cx="990599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200">
                <a:solidFill>
                  <a:srgbClr val="3A7D22"/>
                </a:solidFill>
                <a:latin typeface="Arial"/>
                <a:ea typeface="Arial"/>
                <a:cs typeface="Arial"/>
                <a:sym typeface="Arial"/>
              </a:rPr>
              <a:t>- Notre pilier N°2 : Performance économique -</a:t>
            </a:r>
            <a:endParaRPr/>
          </a:p>
        </p:txBody>
      </p:sp>
      <p:sp>
        <p:nvSpPr>
          <p:cNvPr id="222" name="Google Shape;222;p11"/>
          <p:cNvSpPr txBox="1"/>
          <p:nvPr/>
        </p:nvSpPr>
        <p:spPr>
          <a:xfrm>
            <a:off x="198119" y="623879"/>
            <a:ext cx="9509759" cy="923330"/>
          </a:xfrm>
          <a:prstGeom prst="rect">
            <a:avLst/>
          </a:prstGeom>
          <a:solidFill>
            <a:srgbClr val="BFBFB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chemeClr val="dk1"/>
                </a:solidFill>
                <a:latin typeface="Arial"/>
                <a:ea typeface="Arial"/>
                <a:cs typeface="Arial"/>
                <a:sym typeface="Arial"/>
              </a:rPr>
              <a:t>Ambition 2024 :</a:t>
            </a:r>
            <a:endParaRPr/>
          </a:p>
          <a:p>
            <a:pPr marL="0" marR="0" lvl="0" indent="0" algn="l" rtl="0">
              <a:spcBef>
                <a:spcPts val="0"/>
              </a:spcBef>
              <a:spcAft>
                <a:spcPts val="0"/>
              </a:spcAft>
              <a:buNone/>
            </a:pPr>
            <a:r>
              <a:rPr lang="fr-FR" sz="1800">
                <a:solidFill>
                  <a:schemeClr val="dk1"/>
                </a:solidFill>
                <a:latin typeface="Arial"/>
                <a:ea typeface="Arial"/>
                <a:cs typeface="Arial"/>
                <a:sym typeface="Arial"/>
              </a:rPr>
              <a:t>Notre volonté pour 2024 est de développer nos techniques de vente et notre communication digitale pour continuer notre croissance économique.</a:t>
            </a:r>
            <a:endParaRPr/>
          </a:p>
        </p:txBody>
      </p:sp>
      <p:sp>
        <p:nvSpPr>
          <p:cNvPr id="223" name="Google Shape;223;p11"/>
          <p:cNvSpPr txBox="1"/>
          <p:nvPr/>
        </p:nvSpPr>
        <p:spPr>
          <a:xfrm>
            <a:off x="138792" y="1634125"/>
            <a:ext cx="9569100" cy="50949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1300" b="1">
                <a:solidFill>
                  <a:schemeClr val="dk1"/>
                </a:solidFill>
                <a:latin typeface="Arial"/>
                <a:ea typeface="Arial"/>
                <a:cs typeface="Arial"/>
                <a:sym typeface="Arial"/>
              </a:rPr>
              <a:t>-</a:t>
            </a:r>
            <a:r>
              <a:rPr lang="fr-FR" sz="1300">
                <a:solidFill>
                  <a:schemeClr val="dk1"/>
                </a:solidFill>
                <a:latin typeface="Arial"/>
                <a:ea typeface="Arial"/>
                <a:cs typeface="Arial"/>
                <a:sym typeface="Arial"/>
              </a:rPr>
              <a:t>Notre objectif pour 2024 est de continuer notre progression de chiffres d'affaires malgré le contexte économique difficile. </a:t>
            </a:r>
            <a:endParaRPr sz="1300"/>
          </a:p>
          <a:p>
            <a:pPr marL="0" marR="0" lvl="0" indent="0" algn="just" rtl="0">
              <a:spcBef>
                <a:spcPts val="0"/>
              </a:spcBef>
              <a:spcAft>
                <a:spcPts val="0"/>
              </a:spcAft>
              <a:buNone/>
            </a:pPr>
            <a:endParaRPr sz="1300">
              <a:solidFill>
                <a:schemeClr val="dk1"/>
              </a:solidFill>
              <a:latin typeface="Arial"/>
              <a:ea typeface="Arial"/>
              <a:cs typeface="Arial"/>
              <a:sym typeface="Arial"/>
            </a:endParaRPr>
          </a:p>
          <a:p>
            <a:pPr marL="0" marR="0" lvl="0" indent="0" algn="just" rtl="0">
              <a:spcBef>
                <a:spcPts val="0"/>
              </a:spcBef>
              <a:spcAft>
                <a:spcPts val="0"/>
              </a:spcAft>
              <a:buNone/>
            </a:pPr>
            <a:r>
              <a:rPr lang="fr-FR" sz="1300">
                <a:solidFill>
                  <a:schemeClr val="dk1"/>
                </a:solidFill>
                <a:latin typeface="Arial"/>
                <a:ea typeface="Arial"/>
                <a:cs typeface="Arial"/>
                <a:sym typeface="Arial"/>
              </a:rPr>
              <a:t>Pour cela, nous souhaitons  : </a:t>
            </a:r>
            <a:endParaRPr sz="1300"/>
          </a:p>
          <a:p>
            <a:pPr marL="0" marR="0" lvl="0" indent="0" algn="just" rtl="0">
              <a:spcBef>
                <a:spcPts val="0"/>
              </a:spcBef>
              <a:spcAft>
                <a:spcPts val="0"/>
              </a:spcAft>
              <a:buNone/>
            </a:pPr>
            <a:endParaRPr sz="1300">
              <a:solidFill>
                <a:schemeClr val="dk1"/>
              </a:solidFill>
              <a:latin typeface="Arial"/>
              <a:ea typeface="Arial"/>
              <a:cs typeface="Arial"/>
              <a:sym typeface="Arial"/>
            </a:endParaRPr>
          </a:p>
          <a:p>
            <a:pPr marL="0" marR="0" lvl="0" indent="0" algn="just" rtl="0">
              <a:spcBef>
                <a:spcPts val="0"/>
              </a:spcBef>
              <a:spcAft>
                <a:spcPts val="0"/>
              </a:spcAft>
              <a:buNone/>
            </a:pPr>
            <a:r>
              <a:rPr lang="fr-FR" sz="1300">
                <a:solidFill>
                  <a:schemeClr val="dk1"/>
                </a:solidFill>
                <a:latin typeface="Arial"/>
                <a:ea typeface="Arial"/>
                <a:cs typeface="Arial"/>
                <a:sym typeface="Arial"/>
              </a:rPr>
              <a:t>		- </a:t>
            </a:r>
            <a:r>
              <a:rPr lang="fr-FR" sz="1300" b="1">
                <a:solidFill>
                  <a:schemeClr val="dk1"/>
                </a:solidFill>
                <a:latin typeface="Arial"/>
                <a:ea typeface="Arial"/>
                <a:cs typeface="Arial"/>
                <a:sym typeface="Arial"/>
              </a:rPr>
              <a:t>Former nos équipes au financement</a:t>
            </a:r>
            <a:r>
              <a:rPr lang="fr-FR" sz="1300">
                <a:solidFill>
                  <a:schemeClr val="dk1"/>
                </a:solidFill>
                <a:latin typeface="Arial"/>
                <a:ea typeface="Arial"/>
                <a:cs typeface="Arial"/>
                <a:sym typeface="Arial"/>
              </a:rPr>
              <a:t>. Des RDV réguliers auront lieu avec les représentants. Des challenges vont être mis en place.</a:t>
            </a:r>
            <a:endParaRPr sz="1300"/>
          </a:p>
          <a:p>
            <a:pPr marL="0" marR="0" lvl="0" indent="0" algn="just" rtl="0">
              <a:spcBef>
                <a:spcPts val="0"/>
              </a:spcBef>
              <a:spcAft>
                <a:spcPts val="0"/>
              </a:spcAft>
              <a:buNone/>
            </a:pPr>
            <a:endParaRPr sz="1300">
              <a:solidFill>
                <a:schemeClr val="dk1"/>
              </a:solidFill>
              <a:latin typeface="Arial"/>
              <a:ea typeface="Arial"/>
              <a:cs typeface="Arial"/>
              <a:sym typeface="Arial"/>
            </a:endParaRPr>
          </a:p>
          <a:p>
            <a:pPr marL="0" marR="0" lvl="0" indent="0" algn="just" rtl="0">
              <a:spcBef>
                <a:spcPts val="0"/>
              </a:spcBef>
              <a:spcAft>
                <a:spcPts val="0"/>
              </a:spcAft>
              <a:buNone/>
            </a:pPr>
            <a:r>
              <a:rPr lang="fr-FR" sz="1300">
                <a:solidFill>
                  <a:schemeClr val="dk1"/>
                </a:solidFill>
                <a:latin typeface="Arial"/>
                <a:ea typeface="Arial"/>
                <a:cs typeface="Arial"/>
                <a:sym typeface="Arial"/>
              </a:rPr>
              <a:t>		-Le </a:t>
            </a:r>
            <a:r>
              <a:rPr lang="fr-FR" sz="1300" b="1">
                <a:solidFill>
                  <a:schemeClr val="dk1"/>
                </a:solidFill>
                <a:latin typeface="Arial"/>
                <a:ea typeface="Arial"/>
                <a:cs typeface="Arial"/>
                <a:sym typeface="Arial"/>
              </a:rPr>
              <a:t>respect de la méthode de vente </a:t>
            </a:r>
            <a:r>
              <a:rPr lang="fr-FR" sz="1300">
                <a:solidFill>
                  <a:schemeClr val="dk1"/>
                </a:solidFill>
                <a:latin typeface="Arial"/>
                <a:ea typeface="Arial"/>
                <a:cs typeface="Arial"/>
                <a:sym typeface="Arial"/>
              </a:rPr>
              <a:t>est indispensable pour atteindre nos objectifs. Les debriefings quotidiens et les rdv individuels permettent de vérifier son application, Le BOOK VENDEUR sera également revu pour être plus actuel, fluide et intégrer notre vision RSE.</a:t>
            </a:r>
            <a:endParaRPr sz="1300"/>
          </a:p>
          <a:p>
            <a:pPr marL="0" marR="0" lvl="0" indent="0" algn="just" rtl="0">
              <a:spcBef>
                <a:spcPts val="0"/>
              </a:spcBef>
              <a:spcAft>
                <a:spcPts val="0"/>
              </a:spcAft>
              <a:buNone/>
            </a:pPr>
            <a:endParaRPr sz="1300">
              <a:solidFill>
                <a:schemeClr val="dk1"/>
              </a:solidFill>
              <a:latin typeface="Arial"/>
              <a:ea typeface="Arial"/>
              <a:cs typeface="Arial"/>
              <a:sym typeface="Arial"/>
            </a:endParaRPr>
          </a:p>
          <a:p>
            <a:pPr marL="0" marR="0" lvl="0" indent="0" algn="just" rtl="0">
              <a:spcBef>
                <a:spcPts val="0"/>
              </a:spcBef>
              <a:spcAft>
                <a:spcPts val="0"/>
              </a:spcAft>
              <a:buNone/>
            </a:pPr>
            <a:r>
              <a:rPr lang="fr-FR" sz="1300">
                <a:solidFill>
                  <a:schemeClr val="dk1"/>
                </a:solidFill>
                <a:latin typeface="Arial"/>
                <a:ea typeface="Arial"/>
                <a:cs typeface="Arial"/>
                <a:sym typeface="Arial"/>
              </a:rPr>
              <a:t>		-Notre investissement en matière de </a:t>
            </a:r>
            <a:r>
              <a:rPr lang="fr-FR" sz="1300" b="1">
                <a:solidFill>
                  <a:schemeClr val="dk1"/>
                </a:solidFill>
                <a:latin typeface="Arial"/>
                <a:ea typeface="Arial"/>
                <a:cs typeface="Arial"/>
                <a:sym typeface="Arial"/>
              </a:rPr>
              <a:t>publicité et communication </a:t>
            </a:r>
            <a:r>
              <a:rPr lang="fr-FR" sz="1300">
                <a:solidFill>
                  <a:schemeClr val="dk1"/>
                </a:solidFill>
                <a:latin typeface="Arial"/>
                <a:ea typeface="Arial"/>
                <a:cs typeface="Arial"/>
                <a:sym typeface="Arial"/>
              </a:rPr>
              <a:t>sera important pour augmenter notre visibilité. </a:t>
            </a:r>
            <a:endParaRPr sz="1300"/>
          </a:p>
          <a:p>
            <a:pPr marL="0" marR="0" lvl="0" indent="0" algn="just" rtl="0">
              <a:spcBef>
                <a:spcPts val="0"/>
              </a:spcBef>
              <a:spcAft>
                <a:spcPts val="0"/>
              </a:spcAft>
              <a:buNone/>
            </a:pPr>
            <a:endParaRPr sz="1300">
              <a:solidFill>
                <a:schemeClr val="dk1"/>
              </a:solidFill>
              <a:latin typeface="Arial"/>
              <a:ea typeface="Arial"/>
              <a:cs typeface="Arial"/>
              <a:sym typeface="Arial"/>
            </a:endParaRPr>
          </a:p>
          <a:p>
            <a:pPr marL="0" marR="0" lvl="0" indent="0" algn="just" rtl="0">
              <a:spcBef>
                <a:spcPts val="0"/>
              </a:spcBef>
              <a:spcAft>
                <a:spcPts val="0"/>
              </a:spcAft>
              <a:buNone/>
            </a:pPr>
            <a:r>
              <a:rPr lang="fr-FR" sz="1300">
                <a:solidFill>
                  <a:schemeClr val="dk1"/>
                </a:solidFill>
                <a:latin typeface="Arial"/>
                <a:ea typeface="Arial"/>
                <a:cs typeface="Arial"/>
                <a:sym typeface="Arial"/>
              </a:rPr>
              <a:t>		-Un des moyens d’augmenter le chiffre d'affaires réside dans la recherche de prescripteurs. Des concepteurs vendeurs vont être formés et auront pour mission supplémentaire la prospection auprès des professionnels.</a:t>
            </a:r>
            <a:endParaRPr sz="1300"/>
          </a:p>
          <a:p>
            <a:pPr marL="0" marR="0" lvl="0" indent="0" algn="just" rtl="0">
              <a:spcBef>
                <a:spcPts val="0"/>
              </a:spcBef>
              <a:spcAft>
                <a:spcPts val="0"/>
              </a:spcAft>
              <a:buNone/>
            </a:pPr>
            <a:endParaRPr sz="1300">
              <a:solidFill>
                <a:schemeClr val="dk1"/>
              </a:solidFill>
              <a:latin typeface="Arial"/>
              <a:ea typeface="Arial"/>
              <a:cs typeface="Arial"/>
              <a:sym typeface="Arial"/>
            </a:endParaRPr>
          </a:p>
          <a:p>
            <a:pPr marL="0" marR="0" lvl="0" indent="0" algn="just" rtl="0">
              <a:spcBef>
                <a:spcPts val="0"/>
              </a:spcBef>
              <a:spcAft>
                <a:spcPts val="0"/>
              </a:spcAft>
              <a:buNone/>
            </a:pPr>
            <a:r>
              <a:rPr lang="fr-FR" sz="1300">
                <a:solidFill>
                  <a:schemeClr val="dk1"/>
                </a:solidFill>
                <a:latin typeface="Arial"/>
                <a:ea typeface="Arial"/>
                <a:cs typeface="Arial"/>
                <a:sym typeface="Arial"/>
              </a:rPr>
              <a:t>-Certains clients font leurs achats en fonction des engagements RSE des marques. Notre objectif en 2024, sera donc </a:t>
            </a:r>
            <a:r>
              <a:rPr lang="fr-FR" sz="1300" b="1">
                <a:solidFill>
                  <a:schemeClr val="dk1"/>
                </a:solidFill>
                <a:latin typeface="Arial"/>
                <a:ea typeface="Arial"/>
                <a:cs typeface="Arial"/>
                <a:sym typeface="Arial"/>
              </a:rPr>
              <a:t>d’afficher clairement notre labellisation ENGAGÉ RSE </a:t>
            </a:r>
            <a:r>
              <a:rPr lang="fr-FR" sz="1300">
                <a:solidFill>
                  <a:schemeClr val="dk1"/>
                </a:solidFill>
                <a:latin typeface="Arial"/>
                <a:ea typeface="Arial"/>
                <a:cs typeface="Arial"/>
                <a:sym typeface="Arial"/>
              </a:rPr>
              <a:t>sur les réseaux, en magasin, nos échanges écrits, dans le discours de nos équipes.</a:t>
            </a:r>
            <a:endParaRPr sz="1300"/>
          </a:p>
          <a:p>
            <a:pPr marL="0" marR="0" lvl="0" indent="0" algn="just" rtl="0">
              <a:spcBef>
                <a:spcPts val="0"/>
              </a:spcBef>
              <a:spcAft>
                <a:spcPts val="0"/>
              </a:spcAft>
              <a:buNone/>
            </a:pPr>
            <a:endParaRPr sz="1300">
              <a:solidFill>
                <a:schemeClr val="dk1"/>
              </a:solidFill>
              <a:latin typeface="Arial"/>
              <a:ea typeface="Arial"/>
              <a:cs typeface="Arial"/>
              <a:sym typeface="Arial"/>
            </a:endParaRPr>
          </a:p>
          <a:p>
            <a:pPr marL="0" marR="0" lvl="0" indent="0" algn="just" rtl="0">
              <a:spcBef>
                <a:spcPts val="0"/>
              </a:spcBef>
              <a:spcAft>
                <a:spcPts val="0"/>
              </a:spcAft>
              <a:buNone/>
            </a:pPr>
            <a:r>
              <a:rPr lang="fr-FR" sz="1300">
                <a:solidFill>
                  <a:schemeClr val="dk1"/>
                </a:solidFill>
                <a:latin typeface="Arial"/>
                <a:ea typeface="Arial"/>
                <a:cs typeface="Arial"/>
                <a:sym typeface="Arial"/>
              </a:rPr>
              <a:t>-Pour respecter notre engagement envers l’environnement, notre performance économique sera liée à la recherche de </a:t>
            </a:r>
            <a:r>
              <a:rPr lang="fr-FR" sz="1300" b="1">
                <a:solidFill>
                  <a:schemeClr val="dk1"/>
                </a:solidFill>
                <a:latin typeface="Arial"/>
                <a:ea typeface="Arial"/>
                <a:cs typeface="Arial"/>
                <a:sym typeface="Arial"/>
              </a:rPr>
              <a:t>fournisseurs locaux </a:t>
            </a:r>
            <a:r>
              <a:rPr lang="fr-FR" sz="1300">
                <a:solidFill>
                  <a:schemeClr val="dk1"/>
                </a:solidFill>
                <a:latin typeface="Arial"/>
                <a:ea typeface="Arial"/>
                <a:cs typeface="Arial"/>
                <a:sym typeface="Arial"/>
              </a:rPr>
              <a:t>qui respectent les mêmes valeurs que nous, Notre adhésion actuelle a des groupes de travail régionaux et la participation à des salons sont des atouts considérables pour notre visibilité et notre croissance, La réalisation de notre matrice de matérialité sera stratégique pour mieux </a:t>
            </a:r>
            <a:r>
              <a:rPr lang="fr-FR" sz="1300">
                <a:solidFill>
                  <a:schemeClr val="dk1"/>
                </a:solidFill>
              </a:rPr>
              <a:t>connaître</a:t>
            </a:r>
            <a:r>
              <a:rPr lang="fr-FR" sz="1300">
                <a:solidFill>
                  <a:schemeClr val="dk1"/>
                </a:solidFill>
                <a:latin typeface="Arial"/>
                <a:ea typeface="Arial"/>
                <a:cs typeface="Arial"/>
                <a:sym typeface="Arial"/>
              </a:rPr>
              <a:t> les attentes de nos partenaires. </a:t>
            </a:r>
            <a:endParaRPr sz="1300"/>
          </a:p>
          <a:p>
            <a:pPr marL="0" marR="0" lvl="0" indent="0" algn="l"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12"/>
          <p:cNvPicPr preferRelativeResize="0"/>
          <p:nvPr/>
        </p:nvPicPr>
        <p:blipFill rotWithShape="1">
          <a:blip r:embed="rId3">
            <a:alphaModFix/>
          </a:blip>
          <a:srcRect/>
          <a:stretch/>
        </p:blipFill>
        <p:spPr>
          <a:xfrm>
            <a:off x="0" y="0"/>
            <a:ext cx="9906000" cy="6858000"/>
          </a:xfrm>
          <a:prstGeom prst="rect">
            <a:avLst/>
          </a:prstGeom>
          <a:noFill/>
          <a:ln>
            <a:noFill/>
          </a:ln>
        </p:spPr>
      </p:pic>
      <p:sp>
        <p:nvSpPr>
          <p:cNvPr id="229" name="Google Shape;229;p12"/>
          <p:cNvSpPr txBox="1"/>
          <p:nvPr/>
        </p:nvSpPr>
        <p:spPr>
          <a:xfrm>
            <a:off x="1" y="-120256"/>
            <a:ext cx="990599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200">
                <a:solidFill>
                  <a:srgbClr val="3A7D22"/>
                </a:solidFill>
                <a:latin typeface="Arial"/>
                <a:ea typeface="Arial"/>
                <a:cs typeface="Arial"/>
                <a:sym typeface="Arial"/>
              </a:rPr>
              <a:t>- Notre pilier N°2 : collaborateurs épanouis-</a:t>
            </a:r>
            <a:endParaRPr/>
          </a:p>
        </p:txBody>
      </p:sp>
      <p:sp>
        <p:nvSpPr>
          <p:cNvPr id="230" name="Google Shape;230;p12"/>
          <p:cNvSpPr txBox="1"/>
          <p:nvPr/>
        </p:nvSpPr>
        <p:spPr>
          <a:xfrm>
            <a:off x="149404" y="466490"/>
            <a:ext cx="9509700" cy="1416000"/>
          </a:xfrm>
          <a:prstGeom prst="rect">
            <a:avLst/>
          </a:prstGeom>
          <a:solidFill>
            <a:srgbClr val="BFBFBF"/>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1800" b="1">
                <a:solidFill>
                  <a:schemeClr val="dk1"/>
                </a:solidFill>
                <a:latin typeface="Arial"/>
                <a:ea typeface="Arial"/>
                <a:cs typeface="Arial"/>
                <a:sym typeface="Arial"/>
              </a:rPr>
              <a:t>Stratégie 2023 : </a:t>
            </a:r>
            <a:endParaRPr/>
          </a:p>
          <a:p>
            <a:pPr marL="0" marR="0" lvl="0" indent="0" algn="just" rtl="0">
              <a:spcBef>
                <a:spcPts val="0"/>
              </a:spcBef>
              <a:spcAft>
                <a:spcPts val="0"/>
              </a:spcAft>
              <a:buNone/>
            </a:pPr>
            <a:r>
              <a:rPr lang="fr-FR" sz="1700">
                <a:solidFill>
                  <a:schemeClr val="dk1"/>
                </a:solidFill>
                <a:latin typeface="Arial"/>
                <a:ea typeface="Arial"/>
                <a:cs typeface="Arial"/>
                <a:sym typeface="Arial"/>
              </a:rPr>
              <a:t>La direction des Ets BAEY a toujours eu à cœur de participer à l’épanouissement professionnel de ses salariés. La réussite du groupe passe par la réussite de chacun. Pour atteindre cet objectif, nous souhaitons fidéliser nos collaborateurs pour qu’ils deviennent nos premiers ambassadeurs.</a:t>
            </a:r>
            <a:endParaRPr sz="1700">
              <a:solidFill>
                <a:schemeClr val="dk1"/>
              </a:solidFill>
              <a:latin typeface="Arial"/>
              <a:ea typeface="Arial"/>
              <a:cs typeface="Arial"/>
              <a:sym typeface="Arial"/>
            </a:endParaRPr>
          </a:p>
        </p:txBody>
      </p:sp>
      <p:sp>
        <p:nvSpPr>
          <p:cNvPr id="231" name="Google Shape;231;p12"/>
          <p:cNvSpPr txBox="1"/>
          <p:nvPr/>
        </p:nvSpPr>
        <p:spPr>
          <a:xfrm>
            <a:off x="100650" y="1882512"/>
            <a:ext cx="9607200" cy="48333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1400">
                <a:solidFill>
                  <a:schemeClr val="dk1"/>
                </a:solidFill>
                <a:latin typeface="Arial"/>
                <a:ea typeface="Arial"/>
                <a:cs typeface="Arial"/>
                <a:sym typeface="Arial"/>
              </a:rPr>
              <a:t>-Notre labellisation ENGAGÉ RSE nous permet de </a:t>
            </a:r>
            <a:r>
              <a:rPr lang="fr-FR" sz="1400" b="1">
                <a:solidFill>
                  <a:schemeClr val="dk1"/>
                </a:solidFill>
                <a:latin typeface="Arial"/>
                <a:ea typeface="Arial"/>
                <a:cs typeface="Arial"/>
                <a:sym typeface="Arial"/>
              </a:rPr>
              <a:t>fidéliser nos collaborateurs qui ont de plus en plus d’attente dans ce domaine</a:t>
            </a:r>
            <a:r>
              <a:rPr lang="fr-FR" sz="1400">
                <a:solidFill>
                  <a:schemeClr val="dk1"/>
                </a:solidFill>
                <a:latin typeface="Arial"/>
                <a:ea typeface="Arial"/>
                <a:cs typeface="Arial"/>
                <a:sym typeface="Arial"/>
              </a:rPr>
              <a:t>. Nous les informons donc régulièrement de nos avancées dans ce domaine par des newsletters et des cafés RSE, La difficulté est de pouvoir y consacrer du temps. C’est pourquoi nous avons mis en place un comité RSE comprenant un référent RSE par magasin et corp de métier. Ils ont pour rôle de redescendre les décisions prises mais aussi de collecter les suggestions.</a:t>
            </a:r>
            <a:endParaRPr/>
          </a:p>
          <a:p>
            <a:pPr marL="0" marR="0" lvl="0" indent="0" algn="just" rtl="0">
              <a:spcBef>
                <a:spcPts val="0"/>
              </a:spcBef>
              <a:spcAft>
                <a:spcPts val="0"/>
              </a:spcAft>
              <a:buNone/>
            </a:pPr>
            <a:endParaRPr sz="1400">
              <a:solidFill>
                <a:schemeClr val="dk1"/>
              </a:solidFill>
              <a:latin typeface="Arial"/>
              <a:ea typeface="Arial"/>
              <a:cs typeface="Arial"/>
              <a:sym typeface="Arial"/>
            </a:endParaRPr>
          </a:p>
          <a:p>
            <a:pPr marL="0" marR="0" lvl="0" indent="0" algn="just" rtl="0">
              <a:spcBef>
                <a:spcPts val="0"/>
              </a:spcBef>
              <a:spcAft>
                <a:spcPts val="0"/>
              </a:spcAft>
              <a:buNone/>
            </a:pPr>
            <a:r>
              <a:rPr lang="fr-FR" sz="1400">
                <a:solidFill>
                  <a:schemeClr val="dk1"/>
                </a:solidFill>
                <a:latin typeface="Arial"/>
                <a:ea typeface="Arial"/>
                <a:cs typeface="Arial"/>
                <a:sym typeface="Arial"/>
              </a:rPr>
              <a:t>-Notre </a:t>
            </a:r>
            <a:r>
              <a:rPr lang="fr-FR" sz="1400" b="1">
                <a:solidFill>
                  <a:schemeClr val="dk1"/>
                </a:solidFill>
                <a:latin typeface="Arial"/>
                <a:ea typeface="Arial"/>
                <a:cs typeface="Arial"/>
                <a:sym typeface="Arial"/>
              </a:rPr>
              <a:t>labellisation QUALIOPI </a:t>
            </a:r>
            <a:r>
              <a:rPr lang="fr-FR" sz="1400">
                <a:solidFill>
                  <a:schemeClr val="dk1"/>
                </a:solidFill>
                <a:latin typeface="Arial"/>
                <a:ea typeface="Arial"/>
                <a:cs typeface="Arial"/>
                <a:sym typeface="Arial"/>
              </a:rPr>
              <a:t>permet d’assurer à nos collaborateurs une formation continue, Dans notre entreprise, la formation commence dès l’embauche avec une formation complète et suivie, rémunérée et pour certaines diplômantes. Elle continue tout au long de la carrière de nos collaborateurs, Pour cela, nous prenons en compte leur demande de formation lors des évaluations annuelles. En 2023, c’est en moyenne 20 heures de formation par collaborateur</a:t>
            </a:r>
            <a:r>
              <a:rPr lang="fr-FR">
                <a:solidFill>
                  <a:schemeClr val="dk1"/>
                </a:solidFill>
              </a:rPr>
              <a:t>.</a:t>
            </a:r>
            <a:r>
              <a:rPr lang="fr-FR" sz="1400">
                <a:solidFill>
                  <a:schemeClr val="dk1"/>
                </a:solidFill>
                <a:latin typeface="Arial"/>
                <a:ea typeface="Arial"/>
                <a:cs typeface="Arial"/>
                <a:sym typeface="Arial"/>
              </a:rPr>
              <a:t> Nous suivons régulièrement ce taux et souhaitons qu’il continue à augmenter. La direction et le service RH sont également à l’écoute des équipes tout au long de l’année pour favoriser la mobilité interne et le dialogue social. </a:t>
            </a:r>
            <a:endParaRPr/>
          </a:p>
          <a:p>
            <a:pPr marL="0" lvl="0" indent="0" algn="just" rtl="0">
              <a:spcBef>
                <a:spcPts val="0"/>
              </a:spcBef>
              <a:spcAft>
                <a:spcPts val="0"/>
              </a:spcAft>
              <a:buNone/>
            </a:pPr>
            <a:endParaRPr>
              <a:solidFill>
                <a:schemeClr val="dk1"/>
              </a:solidFill>
            </a:endParaRPr>
          </a:p>
          <a:p>
            <a:pPr marL="0" lvl="0" indent="0" algn="just" rtl="0">
              <a:spcBef>
                <a:spcPts val="0"/>
              </a:spcBef>
              <a:spcAft>
                <a:spcPts val="0"/>
              </a:spcAft>
              <a:buNone/>
            </a:pPr>
            <a:r>
              <a:rPr lang="fr-FR">
                <a:solidFill>
                  <a:schemeClr val="dk1"/>
                </a:solidFill>
              </a:rPr>
              <a:t>-En 2023, nous avons remercié 27 de nos collaborateurs les plus fidèles par une remise de cadeau selon leur </a:t>
            </a:r>
            <a:r>
              <a:rPr lang="fr-FR" b="1">
                <a:solidFill>
                  <a:schemeClr val="dk1"/>
                </a:solidFill>
              </a:rPr>
              <a:t>ancienneté</a:t>
            </a:r>
            <a:r>
              <a:rPr lang="fr-FR">
                <a:solidFill>
                  <a:schemeClr val="dk1"/>
                </a:solidFill>
              </a:rPr>
              <a:t>. Nous continuerons cette action en 2024.</a:t>
            </a:r>
            <a:endParaRPr>
              <a:solidFill>
                <a:schemeClr val="dk1"/>
              </a:solidFill>
            </a:endParaRPr>
          </a:p>
          <a:p>
            <a:pPr marL="0" marR="0" lvl="0" indent="0" algn="just" rtl="0">
              <a:spcBef>
                <a:spcPts val="0"/>
              </a:spcBef>
              <a:spcAft>
                <a:spcPts val="0"/>
              </a:spcAft>
              <a:buNone/>
            </a:pPr>
            <a:endParaRPr>
              <a:solidFill>
                <a:schemeClr val="dk1"/>
              </a:solidFill>
            </a:endParaRPr>
          </a:p>
          <a:p>
            <a:pPr marL="0" marR="0" lvl="0" indent="0" algn="just" rtl="0">
              <a:spcBef>
                <a:spcPts val="0"/>
              </a:spcBef>
              <a:spcAft>
                <a:spcPts val="0"/>
              </a:spcAft>
              <a:buNone/>
            </a:pPr>
            <a:r>
              <a:rPr lang="fr-FR" sz="1400">
                <a:solidFill>
                  <a:schemeClr val="dk1"/>
                </a:solidFill>
                <a:latin typeface="Arial"/>
                <a:ea typeface="Arial"/>
                <a:cs typeface="Arial"/>
                <a:sym typeface="Arial"/>
              </a:rPr>
              <a:t>-Nous souhaitons l’équité entre nos salariés, Pour cela, nous travaillons sur la mise en place de grilles de rémunération par corp de métier.  Nous mettons également en place le partage de la valeur ajoutée avec la complémentaire retraite et la prime d’intéressement. Les premiers versements auront lieu en  2024.</a:t>
            </a:r>
            <a:endParaRPr/>
          </a:p>
          <a:p>
            <a:pPr marL="0" marR="0" lvl="0" indent="0" algn="just" rtl="0">
              <a:spcBef>
                <a:spcPts val="0"/>
              </a:spcBef>
              <a:spcAft>
                <a:spcPts val="0"/>
              </a:spcAft>
              <a:buNone/>
            </a:pPr>
            <a:endParaRPr sz="1400">
              <a:solidFill>
                <a:schemeClr val="dk1"/>
              </a:solidFill>
              <a:latin typeface="Arial"/>
              <a:ea typeface="Arial"/>
              <a:cs typeface="Arial"/>
              <a:sym typeface="Arial"/>
            </a:endParaRPr>
          </a:p>
          <a:p>
            <a:pPr marL="0" marR="0" lvl="0" indent="0" algn="just" rtl="0">
              <a:spcBef>
                <a:spcPts val="0"/>
              </a:spcBef>
              <a:spcAft>
                <a:spcPts val="0"/>
              </a:spcAft>
              <a:buNone/>
            </a:pPr>
            <a:r>
              <a:rPr lang="fr-FR" sz="1400">
                <a:solidFill>
                  <a:schemeClr val="dk1"/>
                </a:solidFill>
                <a:latin typeface="Arial"/>
                <a:ea typeface="Arial"/>
                <a:cs typeface="Arial"/>
                <a:sym typeface="Arial"/>
              </a:rPr>
              <a:t>-Les Ets BAEY ont à cœur de faire vivre à leurs salariés de beaux moments de partage pour renforcer les liens, Il s’agit notamment des </a:t>
            </a:r>
            <a:r>
              <a:rPr lang="fr-FR" sz="1400" b="1">
                <a:solidFill>
                  <a:schemeClr val="dk1"/>
                </a:solidFill>
                <a:latin typeface="Arial"/>
                <a:ea typeface="Arial"/>
                <a:cs typeface="Arial"/>
                <a:sym typeface="Arial"/>
              </a:rPr>
              <a:t>séminaires</a:t>
            </a:r>
            <a:r>
              <a:rPr lang="fr-FR" sz="1400">
                <a:solidFill>
                  <a:schemeClr val="dk1"/>
                </a:solidFill>
                <a:latin typeface="Arial"/>
                <a:ea typeface="Arial"/>
                <a:cs typeface="Arial"/>
                <a:sym typeface="Arial"/>
              </a:rPr>
              <a:t> qui mêlent travail et découverte (Baie d’AUTHIE) et du repas de fin d’année.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13"/>
          <p:cNvPicPr preferRelativeResize="0"/>
          <p:nvPr/>
        </p:nvPicPr>
        <p:blipFill rotWithShape="1">
          <a:blip r:embed="rId3">
            <a:alphaModFix/>
          </a:blip>
          <a:srcRect/>
          <a:stretch/>
        </p:blipFill>
        <p:spPr>
          <a:xfrm>
            <a:off x="-1" y="0"/>
            <a:ext cx="9906000" cy="6858000"/>
          </a:xfrm>
          <a:prstGeom prst="rect">
            <a:avLst/>
          </a:prstGeom>
          <a:noFill/>
          <a:ln>
            <a:noFill/>
          </a:ln>
        </p:spPr>
      </p:pic>
      <p:sp>
        <p:nvSpPr>
          <p:cNvPr id="237" name="Google Shape;237;p13"/>
          <p:cNvSpPr txBox="1"/>
          <p:nvPr/>
        </p:nvSpPr>
        <p:spPr>
          <a:xfrm>
            <a:off x="23133" y="99769"/>
            <a:ext cx="990599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200">
                <a:solidFill>
                  <a:srgbClr val="3A7D22"/>
                </a:solidFill>
                <a:latin typeface="Arial"/>
                <a:ea typeface="Arial"/>
                <a:cs typeface="Arial"/>
                <a:sym typeface="Arial"/>
              </a:rPr>
              <a:t>- Collaborateurs épanouis : en image -</a:t>
            </a:r>
            <a:endParaRPr/>
          </a:p>
        </p:txBody>
      </p:sp>
      <p:pic>
        <p:nvPicPr>
          <p:cNvPr id="238" name="Google Shape;238;p13"/>
          <p:cNvPicPr preferRelativeResize="0"/>
          <p:nvPr/>
        </p:nvPicPr>
        <p:blipFill>
          <a:blip r:embed="rId4">
            <a:alphaModFix/>
          </a:blip>
          <a:stretch>
            <a:fillRect/>
          </a:stretch>
        </p:blipFill>
        <p:spPr>
          <a:xfrm>
            <a:off x="7415413" y="684550"/>
            <a:ext cx="2238375" cy="2438400"/>
          </a:xfrm>
          <a:prstGeom prst="rect">
            <a:avLst/>
          </a:prstGeom>
          <a:noFill/>
          <a:ln>
            <a:noFill/>
          </a:ln>
        </p:spPr>
      </p:pic>
      <p:sp>
        <p:nvSpPr>
          <p:cNvPr id="239" name="Google Shape;239;p13"/>
          <p:cNvSpPr txBox="1"/>
          <p:nvPr/>
        </p:nvSpPr>
        <p:spPr>
          <a:xfrm>
            <a:off x="7747538" y="2985475"/>
            <a:ext cx="1745100" cy="50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2800">
                <a:solidFill>
                  <a:schemeClr val="dk1"/>
                </a:solidFill>
                <a:latin typeface="Impact"/>
                <a:ea typeface="Impact"/>
                <a:cs typeface="Impact"/>
                <a:sym typeface="Impact"/>
              </a:rPr>
              <a:t>CAFÉS RSE</a:t>
            </a:r>
            <a:endParaRPr sz="1600">
              <a:solidFill>
                <a:schemeClr val="dk1"/>
              </a:solidFill>
              <a:latin typeface="Impact"/>
              <a:ea typeface="Impact"/>
              <a:cs typeface="Impact"/>
              <a:sym typeface="Impact"/>
            </a:endParaRPr>
          </a:p>
        </p:txBody>
      </p:sp>
      <p:sp>
        <p:nvSpPr>
          <p:cNvPr id="240" name="Google Shape;240;p13"/>
          <p:cNvSpPr txBox="1"/>
          <p:nvPr/>
        </p:nvSpPr>
        <p:spPr>
          <a:xfrm>
            <a:off x="112075" y="3122950"/>
            <a:ext cx="5528100" cy="50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2800">
                <a:solidFill>
                  <a:schemeClr val="dk1"/>
                </a:solidFill>
                <a:latin typeface="Impact"/>
                <a:ea typeface="Impact"/>
                <a:cs typeface="Impact"/>
                <a:sym typeface="Impact"/>
              </a:rPr>
              <a:t>COMITÉ RSE, </a:t>
            </a:r>
            <a:endParaRPr sz="2800">
              <a:solidFill>
                <a:schemeClr val="dk1"/>
              </a:solidFill>
              <a:latin typeface="Impact"/>
              <a:ea typeface="Impact"/>
              <a:cs typeface="Impact"/>
              <a:sym typeface="Impact"/>
            </a:endParaRPr>
          </a:p>
          <a:p>
            <a:pPr marL="0" lvl="0" indent="0" algn="l" rtl="0">
              <a:spcBef>
                <a:spcPts val="0"/>
              </a:spcBef>
              <a:spcAft>
                <a:spcPts val="0"/>
              </a:spcAft>
              <a:buNone/>
            </a:pPr>
            <a:r>
              <a:rPr lang="fr-FR" sz="1600">
                <a:solidFill>
                  <a:schemeClr val="dk1"/>
                </a:solidFill>
                <a:latin typeface="Impact"/>
                <a:ea typeface="Impact"/>
                <a:cs typeface="Impact"/>
                <a:sym typeface="Impact"/>
              </a:rPr>
              <a:t>lieu de formation éco responsable</a:t>
            </a:r>
            <a:endParaRPr sz="1600">
              <a:solidFill>
                <a:schemeClr val="dk1"/>
              </a:solidFill>
              <a:latin typeface="Impact"/>
              <a:ea typeface="Impact"/>
              <a:cs typeface="Impact"/>
              <a:sym typeface="Impact"/>
            </a:endParaRPr>
          </a:p>
        </p:txBody>
      </p:sp>
      <p:pic>
        <p:nvPicPr>
          <p:cNvPr id="241" name="Google Shape;241;p13"/>
          <p:cNvPicPr preferRelativeResize="0"/>
          <p:nvPr/>
        </p:nvPicPr>
        <p:blipFill>
          <a:blip r:embed="rId5">
            <a:alphaModFix/>
          </a:blip>
          <a:stretch>
            <a:fillRect/>
          </a:stretch>
        </p:blipFill>
        <p:spPr>
          <a:xfrm>
            <a:off x="5522075" y="3625746"/>
            <a:ext cx="3957943" cy="2308800"/>
          </a:xfrm>
          <a:prstGeom prst="rect">
            <a:avLst/>
          </a:prstGeom>
          <a:noFill/>
          <a:ln>
            <a:noFill/>
          </a:ln>
        </p:spPr>
      </p:pic>
      <p:sp>
        <p:nvSpPr>
          <p:cNvPr id="242" name="Google Shape;242;p13"/>
          <p:cNvSpPr txBox="1"/>
          <p:nvPr/>
        </p:nvSpPr>
        <p:spPr>
          <a:xfrm>
            <a:off x="5212646" y="5866000"/>
            <a:ext cx="4576800" cy="50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2800">
                <a:solidFill>
                  <a:schemeClr val="dk1"/>
                </a:solidFill>
                <a:latin typeface="Impact"/>
                <a:ea typeface="Impact"/>
                <a:cs typeface="Impact"/>
                <a:sym typeface="Impact"/>
              </a:rPr>
              <a:t>CERTIFICATION QUALIOPI </a:t>
            </a:r>
            <a:endParaRPr sz="2800">
              <a:solidFill>
                <a:schemeClr val="dk1"/>
              </a:solidFill>
              <a:latin typeface="Impact"/>
              <a:ea typeface="Impact"/>
              <a:cs typeface="Impact"/>
              <a:sym typeface="Impact"/>
            </a:endParaRPr>
          </a:p>
          <a:p>
            <a:pPr marL="0" lvl="0" indent="0" algn="ctr" rtl="0">
              <a:spcBef>
                <a:spcPts val="0"/>
              </a:spcBef>
              <a:spcAft>
                <a:spcPts val="0"/>
              </a:spcAft>
              <a:buNone/>
            </a:pPr>
            <a:r>
              <a:rPr lang="fr-FR" sz="1600">
                <a:solidFill>
                  <a:schemeClr val="dk1"/>
                </a:solidFill>
                <a:latin typeface="Impact"/>
                <a:ea typeface="Impact"/>
                <a:cs typeface="Impact"/>
                <a:sym typeface="Impact"/>
              </a:rPr>
              <a:t>pour une formation continue de nos collaborateurs</a:t>
            </a:r>
            <a:endParaRPr sz="1600">
              <a:solidFill>
                <a:schemeClr val="dk1"/>
              </a:solidFill>
              <a:latin typeface="Impact"/>
              <a:ea typeface="Impact"/>
              <a:cs typeface="Impact"/>
              <a:sym typeface="Impact"/>
            </a:endParaRPr>
          </a:p>
        </p:txBody>
      </p:sp>
      <p:pic>
        <p:nvPicPr>
          <p:cNvPr id="243" name="Google Shape;243;p13"/>
          <p:cNvPicPr preferRelativeResize="0"/>
          <p:nvPr/>
        </p:nvPicPr>
        <p:blipFill rotWithShape="1">
          <a:blip r:embed="rId6">
            <a:alphaModFix/>
          </a:blip>
          <a:srcRect b="16100"/>
          <a:stretch/>
        </p:blipFill>
        <p:spPr>
          <a:xfrm>
            <a:off x="218850" y="765375"/>
            <a:ext cx="2849126" cy="2390477"/>
          </a:xfrm>
          <a:prstGeom prst="rect">
            <a:avLst/>
          </a:prstGeom>
          <a:noFill/>
          <a:ln>
            <a:noFill/>
          </a:ln>
        </p:spPr>
      </p:pic>
      <p:pic>
        <p:nvPicPr>
          <p:cNvPr id="244" name="Google Shape;244;p13"/>
          <p:cNvPicPr preferRelativeResize="0"/>
          <p:nvPr/>
        </p:nvPicPr>
        <p:blipFill rotWithShape="1">
          <a:blip r:embed="rId7">
            <a:alphaModFix/>
          </a:blip>
          <a:srcRect b="16100"/>
          <a:stretch/>
        </p:blipFill>
        <p:spPr>
          <a:xfrm>
            <a:off x="1512238" y="1044225"/>
            <a:ext cx="2184422" cy="1832776"/>
          </a:xfrm>
          <a:prstGeom prst="rect">
            <a:avLst/>
          </a:prstGeom>
          <a:noFill/>
          <a:ln>
            <a:noFill/>
          </a:ln>
        </p:spPr>
      </p:pic>
      <p:pic>
        <p:nvPicPr>
          <p:cNvPr id="245" name="Google Shape;245;p13"/>
          <p:cNvPicPr preferRelativeResize="0"/>
          <p:nvPr/>
        </p:nvPicPr>
        <p:blipFill>
          <a:blip r:embed="rId8">
            <a:alphaModFix/>
          </a:blip>
          <a:stretch>
            <a:fillRect/>
          </a:stretch>
        </p:blipFill>
        <p:spPr>
          <a:xfrm>
            <a:off x="883125" y="3940052"/>
            <a:ext cx="3747876" cy="2498001"/>
          </a:xfrm>
          <a:prstGeom prst="rect">
            <a:avLst/>
          </a:prstGeom>
          <a:noFill/>
          <a:ln>
            <a:noFill/>
          </a:ln>
        </p:spPr>
      </p:pic>
      <p:sp>
        <p:nvSpPr>
          <p:cNvPr id="246" name="Google Shape;246;p13"/>
          <p:cNvSpPr txBox="1"/>
          <p:nvPr/>
        </p:nvSpPr>
        <p:spPr>
          <a:xfrm>
            <a:off x="468658" y="6305650"/>
            <a:ext cx="4576800" cy="50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2800">
                <a:solidFill>
                  <a:schemeClr val="dk1"/>
                </a:solidFill>
                <a:latin typeface="Impact"/>
                <a:ea typeface="Impact"/>
                <a:cs typeface="Impact"/>
                <a:sym typeface="Impact"/>
              </a:rPr>
              <a:t>SOIRÉE DE FIN D ANNÉE</a:t>
            </a:r>
            <a:endParaRPr sz="1600">
              <a:solidFill>
                <a:schemeClr val="dk1"/>
              </a:solidFill>
              <a:latin typeface="Impact"/>
              <a:ea typeface="Impact"/>
              <a:cs typeface="Impact"/>
              <a:sym typeface="Impact"/>
            </a:endParaRPr>
          </a:p>
        </p:txBody>
      </p:sp>
      <p:pic>
        <p:nvPicPr>
          <p:cNvPr id="247" name="Google Shape;247;p13"/>
          <p:cNvPicPr preferRelativeResize="0"/>
          <p:nvPr/>
        </p:nvPicPr>
        <p:blipFill rotWithShape="1">
          <a:blip r:embed="rId9">
            <a:alphaModFix/>
          </a:blip>
          <a:srcRect t="16562" r="3288"/>
          <a:stretch/>
        </p:blipFill>
        <p:spPr>
          <a:xfrm>
            <a:off x="4054775" y="765375"/>
            <a:ext cx="1585400" cy="1597926"/>
          </a:xfrm>
          <a:prstGeom prst="rect">
            <a:avLst/>
          </a:prstGeom>
          <a:noFill/>
          <a:ln>
            <a:noFill/>
          </a:ln>
        </p:spPr>
      </p:pic>
      <p:pic>
        <p:nvPicPr>
          <p:cNvPr id="248" name="Google Shape;248;p13"/>
          <p:cNvPicPr preferRelativeResize="0"/>
          <p:nvPr/>
        </p:nvPicPr>
        <p:blipFill>
          <a:blip r:embed="rId10">
            <a:alphaModFix/>
          </a:blip>
          <a:stretch>
            <a:fillRect/>
          </a:stretch>
        </p:blipFill>
        <p:spPr>
          <a:xfrm>
            <a:off x="5522075" y="1026850"/>
            <a:ext cx="1315350" cy="1753799"/>
          </a:xfrm>
          <a:prstGeom prst="rect">
            <a:avLst/>
          </a:prstGeom>
          <a:noFill/>
          <a:ln>
            <a:noFill/>
          </a:ln>
        </p:spPr>
      </p:pic>
      <p:sp>
        <p:nvSpPr>
          <p:cNvPr id="249" name="Google Shape;249;p13"/>
          <p:cNvSpPr txBox="1"/>
          <p:nvPr/>
        </p:nvSpPr>
        <p:spPr>
          <a:xfrm>
            <a:off x="4054778" y="2305850"/>
            <a:ext cx="2112000" cy="50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2800">
                <a:solidFill>
                  <a:schemeClr val="dk1"/>
                </a:solidFill>
                <a:latin typeface="Impact"/>
                <a:ea typeface="Impact"/>
                <a:cs typeface="Impact"/>
                <a:sym typeface="Impact"/>
              </a:rPr>
              <a:t>CADEAUX ANCIENNETÉ</a:t>
            </a:r>
            <a:endParaRPr sz="1600">
              <a:solidFill>
                <a:schemeClr val="dk1"/>
              </a:solidFill>
              <a:latin typeface="Impact"/>
              <a:ea typeface="Impact"/>
              <a:cs typeface="Impact"/>
              <a:sym typeface="Impac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14"/>
          <p:cNvPicPr preferRelativeResize="0"/>
          <p:nvPr/>
        </p:nvPicPr>
        <p:blipFill rotWithShape="1">
          <a:blip r:embed="rId3">
            <a:alphaModFix/>
          </a:blip>
          <a:srcRect/>
          <a:stretch/>
        </p:blipFill>
        <p:spPr>
          <a:xfrm>
            <a:off x="0" y="0"/>
            <a:ext cx="9906000" cy="6858000"/>
          </a:xfrm>
          <a:prstGeom prst="rect">
            <a:avLst/>
          </a:prstGeom>
          <a:noFill/>
          <a:ln>
            <a:noFill/>
          </a:ln>
        </p:spPr>
      </p:pic>
      <p:sp>
        <p:nvSpPr>
          <p:cNvPr id="255" name="Google Shape;255;p14"/>
          <p:cNvSpPr txBox="1"/>
          <p:nvPr/>
        </p:nvSpPr>
        <p:spPr>
          <a:xfrm>
            <a:off x="1" y="-120256"/>
            <a:ext cx="990599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200">
                <a:solidFill>
                  <a:srgbClr val="3A7D22"/>
                </a:solidFill>
                <a:latin typeface="Arial"/>
                <a:ea typeface="Arial"/>
                <a:cs typeface="Arial"/>
                <a:sym typeface="Arial"/>
              </a:rPr>
              <a:t>- Notre pilier N°2 : collaborateurs épanouis-</a:t>
            </a:r>
            <a:endParaRPr/>
          </a:p>
        </p:txBody>
      </p:sp>
      <p:sp>
        <p:nvSpPr>
          <p:cNvPr id="256" name="Google Shape;256;p14"/>
          <p:cNvSpPr txBox="1"/>
          <p:nvPr/>
        </p:nvSpPr>
        <p:spPr>
          <a:xfrm>
            <a:off x="149400" y="466503"/>
            <a:ext cx="9509700" cy="1200600"/>
          </a:xfrm>
          <a:prstGeom prst="rect">
            <a:avLst/>
          </a:prstGeom>
          <a:solidFill>
            <a:srgbClr val="BFBFBF"/>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1800" b="1">
                <a:solidFill>
                  <a:schemeClr val="dk1"/>
                </a:solidFill>
                <a:latin typeface="Arial"/>
                <a:ea typeface="Arial"/>
                <a:cs typeface="Arial"/>
                <a:sym typeface="Arial"/>
              </a:rPr>
              <a:t>Ambition 2024: </a:t>
            </a:r>
            <a:endParaRPr/>
          </a:p>
          <a:p>
            <a:pPr marL="0" marR="0" lvl="0" indent="0" algn="just" rtl="0">
              <a:spcBef>
                <a:spcPts val="0"/>
              </a:spcBef>
              <a:spcAft>
                <a:spcPts val="0"/>
              </a:spcAft>
              <a:buNone/>
            </a:pPr>
            <a:r>
              <a:rPr lang="fr-FR" sz="1800">
                <a:solidFill>
                  <a:schemeClr val="dk1"/>
                </a:solidFill>
                <a:latin typeface="Arial"/>
                <a:ea typeface="Arial"/>
                <a:cs typeface="Arial"/>
                <a:sym typeface="Arial"/>
              </a:rPr>
              <a:t>La QVT est au cœur des décisions stratégiques de l’entreprise.  Nous souhaitons aller toujours plus loin dans ce domaine pour renforcer la fidélisation de nos collaborateurs et renforcer la cohésion.</a:t>
            </a:r>
            <a:endParaRPr sz="1800">
              <a:solidFill>
                <a:schemeClr val="dk1"/>
              </a:solidFill>
              <a:latin typeface="Arial"/>
              <a:ea typeface="Arial"/>
              <a:cs typeface="Arial"/>
              <a:sym typeface="Arial"/>
            </a:endParaRPr>
          </a:p>
        </p:txBody>
      </p:sp>
      <p:sp>
        <p:nvSpPr>
          <p:cNvPr id="257" name="Google Shape;257;p14"/>
          <p:cNvSpPr txBox="1"/>
          <p:nvPr/>
        </p:nvSpPr>
        <p:spPr>
          <a:xfrm>
            <a:off x="100676" y="1634475"/>
            <a:ext cx="9607200" cy="48333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1400">
                <a:solidFill>
                  <a:schemeClr val="dk1"/>
                </a:solidFill>
                <a:latin typeface="Arial"/>
                <a:ea typeface="Arial"/>
                <a:cs typeface="Arial"/>
                <a:sym typeface="Arial"/>
              </a:rPr>
              <a:t>-La </a:t>
            </a:r>
            <a:r>
              <a:rPr lang="fr-FR" sz="1400" b="1">
                <a:solidFill>
                  <a:schemeClr val="dk1"/>
                </a:solidFill>
                <a:latin typeface="Arial"/>
                <a:ea typeface="Arial"/>
                <a:cs typeface="Arial"/>
                <a:sym typeface="Arial"/>
              </a:rPr>
              <a:t>communication </a:t>
            </a:r>
            <a:r>
              <a:rPr lang="fr-FR" sz="1400">
                <a:solidFill>
                  <a:schemeClr val="dk1"/>
                </a:solidFill>
                <a:latin typeface="Arial"/>
                <a:ea typeface="Arial"/>
                <a:cs typeface="Arial"/>
                <a:sym typeface="Arial"/>
              </a:rPr>
              <a:t>de notre avancée RSE est stratégique pour créer une cohésion au sein de nos équipes. Pour cela, noter comité RSE s’engage pour 2024 à publier une newsletter par mois sur LUCCA. Nous devons également faciliter l’accès aux documents de communications et recueillir les suggestions de nos collaborateurs. Pour cela, nous renouvellerons notre questionnaire QVT cette année avec une question plus ouverte sur la RSE.</a:t>
            </a:r>
            <a:endParaRPr/>
          </a:p>
          <a:p>
            <a:pPr marL="0" marR="0" lvl="0" indent="0" algn="just" rtl="0">
              <a:spcBef>
                <a:spcPts val="0"/>
              </a:spcBef>
              <a:spcAft>
                <a:spcPts val="0"/>
              </a:spcAft>
              <a:buNone/>
            </a:pPr>
            <a:r>
              <a:rPr lang="fr-FR" sz="1400">
                <a:solidFill>
                  <a:schemeClr val="dk1"/>
                </a:solidFill>
                <a:latin typeface="Arial"/>
                <a:ea typeface="Arial"/>
                <a:cs typeface="Arial"/>
                <a:sym typeface="Arial"/>
              </a:rPr>
              <a:t>Enfin, le comité RSE doit mettre en place un calendrier de cafés RSE pour organiser des RDV de discussion autour de ce sujet.</a:t>
            </a:r>
            <a:endParaRPr/>
          </a:p>
          <a:p>
            <a:pPr marL="0" marR="0" lvl="0" indent="0" algn="just" rtl="0">
              <a:spcBef>
                <a:spcPts val="0"/>
              </a:spcBef>
              <a:spcAft>
                <a:spcPts val="0"/>
              </a:spcAft>
              <a:buNone/>
            </a:pPr>
            <a:r>
              <a:rPr lang="fr-FR" sz="1400">
                <a:solidFill>
                  <a:schemeClr val="dk1"/>
                </a:solidFill>
                <a:latin typeface="Arial"/>
                <a:ea typeface="Arial"/>
                <a:cs typeface="Arial"/>
                <a:sym typeface="Arial"/>
              </a:rPr>
              <a:t> </a:t>
            </a:r>
            <a:endParaRPr/>
          </a:p>
          <a:p>
            <a:pPr marL="0" marR="0" lvl="0" indent="0" algn="just" rtl="0">
              <a:spcBef>
                <a:spcPts val="0"/>
              </a:spcBef>
              <a:spcAft>
                <a:spcPts val="0"/>
              </a:spcAft>
              <a:buNone/>
            </a:pPr>
            <a:endParaRPr sz="1400">
              <a:solidFill>
                <a:schemeClr val="dk1"/>
              </a:solidFill>
              <a:latin typeface="Arial"/>
              <a:ea typeface="Arial"/>
              <a:cs typeface="Arial"/>
              <a:sym typeface="Arial"/>
            </a:endParaRPr>
          </a:p>
          <a:p>
            <a:pPr marL="0" marR="0" lvl="0" indent="0" algn="just" rtl="0">
              <a:spcBef>
                <a:spcPts val="0"/>
              </a:spcBef>
              <a:spcAft>
                <a:spcPts val="0"/>
              </a:spcAft>
              <a:buNone/>
            </a:pPr>
            <a:r>
              <a:rPr lang="fr-FR" sz="1400">
                <a:solidFill>
                  <a:schemeClr val="dk1"/>
                </a:solidFill>
                <a:latin typeface="Arial"/>
                <a:ea typeface="Arial"/>
                <a:cs typeface="Arial"/>
                <a:sym typeface="Arial"/>
              </a:rPr>
              <a:t>-Pour éviter le turn over, nous développons la QVT mais nous devons faire prendre conscience à nos collaborateurs des avantages qu’ils ont à travailler au sein des Ets BAEY. Pour cela, nous </a:t>
            </a:r>
            <a:r>
              <a:rPr lang="fr-FR">
                <a:solidFill>
                  <a:schemeClr val="dk1"/>
                </a:solidFill>
              </a:rPr>
              <a:t>remettons</a:t>
            </a:r>
            <a:r>
              <a:rPr lang="fr-FR" sz="1400">
                <a:solidFill>
                  <a:schemeClr val="dk1"/>
                </a:solidFill>
                <a:latin typeface="Arial"/>
                <a:ea typeface="Arial"/>
                <a:cs typeface="Arial"/>
                <a:sym typeface="Arial"/>
              </a:rPr>
              <a:t> </a:t>
            </a:r>
            <a:r>
              <a:rPr lang="fr-FR">
                <a:solidFill>
                  <a:schemeClr val="dk1"/>
                </a:solidFill>
              </a:rPr>
              <a:t>à</a:t>
            </a:r>
            <a:r>
              <a:rPr lang="fr-FR" sz="1400">
                <a:solidFill>
                  <a:schemeClr val="dk1"/>
                </a:solidFill>
                <a:latin typeface="Arial"/>
                <a:ea typeface="Arial"/>
                <a:cs typeface="Arial"/>
                <a:sym typeface="Arial"/>
              </a:rPr>
              <a:t> chacun d’entre eux </a:t>
            </a:r>
            <a:r>
              <a:rPr lang="fr-FR" sz="1400" b="1">
                <a:solidFill>
                  <a:schemeClr val="dk1"/>
                </a:solidFill>
                <a:latin typeface="Arial"/>
                <a:ea typeface="Arial"/>
                <a:cs typeface="Arial"/>
                <a:sym typeface="Arial"/>
              </a:rPr>
              <a:t>son bilan social</a:t>
            </a:r>
            <a:r>
              <a:rPr lang="fr-FR" sz="1400">
                <a:solidFill>
                  <a:schemeClr val="dk1"/>
                </a:solidFill>
                <a:latin typeface="Arial"/>
                <a:ea typeface="Arial"/>
                <a:cs typeface="Arial"/>
                <a:sym typeface="Arial"/>
              </a:rPr>
              <a:t>.</a:t>
            </a:r>
            <a:endParaRPr/>
          </a:p>
          <a:p>
            <a:pPr marL="0" marR="0" lvl="0" indent="0" algn="just" rtl="0">
              <a:spcBef>
                <a:spcPts val="0"/>
              </a:spcBef>
              <a:spcAft>
                <a:spcPts val="0"/>
              </a:spcAft>
              <a:buNone/>
            </a:pPr>
            <a:endParaRPr sz="1400">
              <a:solidFill>
                <a:schemeClr val="dk1"/>
              </a:solidFill>
              <a:latin typeface="Arial"/>
              <a:ea typeface="Arial"/>
              <a:cs typeface="Arial"/>
              <a:sym typeface="Arial"/>
            </a:endParaRPr>
          </a:p>
          <a:p>
            <a:pPr marL="0" marR="0" lvl="0" indent="0" algn="just" rtl="0">
              <a:spcBef>
                <a:spcPts val="0"/>
              </a:spcBef>
              <a:spcAft>
                <a:spcPts val="0"/>
              </a:spcAft>
              <a:buNone/>
            </a:pPr>
            <a:r>
              <a:rPr lang="fr-FR" sz="1400">
                <a:solidFill>
                  <a:schemeClr val="dk1"/>
                </a:solidFill>
                <a:latin typeface="Arial"/>
                <a:ea typeface="Arial"/>
                <a:cs typeface="Arial"/>
                <a:sym typeface="Arial"/>
              </a:rPr>
              <a:t>-Notre projet est d’aller encore plus loin dans la </a:t>
            </a:r>
            <a:r>
              <a:rPr lang="fr-FR" sz="1400" b="1">
                <a:solidFill>
                  <a:schemeClr val="dk1"/>
                </a:solidFill>
                <a:latin typeface="Arial"/>
                <a:ea typeface="Arial"/>
                <a:cs typeface="Arial"/>
                <a:sym typeface="Arial"/>
              </a:rPr>
              <a:t>culture SST. </a:t>
            </a:r>
            <a:r>
              <a:rPr lang="fr-FR" sz="1400">
                <a:solidFill>
                  <a:schemeClr val="dk1"/>
                </a:solidFill>
                <a:latin typeface="Arial"/>
                <a:ea typeface="Arial"/>
                <a:cs typeface="Arial"/>
                <a:sym typeface="Arial"/>
              </a:rPr>
              <a:t>Pour cela, nous voulons renforcer l’affichage sur les règles de </a:t>
            </a:r>
            <a:r>
              <a:rPr lang="fr-FR">
                <a:solidFill>
                  <a:schemeClr val="dk1"/>
                </a:solidFill>
              </a:rPr>
              <a:t>sécurité</a:t>
            </a:r>
            <a:r>
              <a:rPr lang="fr-FR" sz="1400">
                <a:solidFill>
                  <a:schemeClr val="dk1"/>
                </a:solidFill>
                <a:latin typeface="Arial"/>
                <a:ea typeface="Arial"/>
                <a:cs typeface="Arial"/>
                <a:sym typeface="Arial"/>
              </a:rPr>
              <a:t> au dépôt et à la marbrerie</a:t>
            </a:r>
            <a:r>
              <a:rPr lang="fr-FR">
                <a:solidFill>
                  <a:schemeClr val="dk1"/>
                </a:solidFill>
              </a:rPr>
              <a:t>.</a:t>
            </a:r>
            <a:r>
              <a:rPr lang="fr-FR" sz="1400">
                <a:solidFill>
                  <a:schemeClr val="dk1"/>
                </a:solidFill>
                <a:latin typeface="Arial"/>
                <a:ea typeface="Arial"/>
                <a:cs typeface="Arial"/>
                <a:sym typeface="Arial"/>
              </a:rPr>
              <a:t> Trouver des équipements de sécurité pour le travail en autonomie pour nos équipes de poses.(DATI), Mettre a jour régulièrement notre DUER et prendre en compte les presqu’acccidents. Prévoir des formations sur les risques TMS. </a:t>
            </a:r>
            <a:endParaRPr/>
          </a:p>
          <a:p>
            <a:pPr marL="0" marR="0" lvl="0" indent="0" algn="just" rtl="0">
              <a:spcBef>
                <a:spcPts val="0"/>
              </a:spcBef>
              <a:spcAft>
                <a:spcPts val="0"/>
              </a:spcAft>
              <a:buNone/>
            </a:pPr>
            <a:endParaRPr sz="1400">
              <a:solidFill>
                <a:schemeClr val="dk1"/>
              </a:solidFill>
              <a:latin typeface="Arial"/>
              <a:ea typeface="Arial"/>
              <a:cs typeface="Arial"/>
              <a:sym typeface="Arial"/>
            </a:endParaRPr>
          </a:p>
          <a:p>
            <a:pPr marL="0" marR="0" lvl="0" indent="0" algn="just" rtl="0">
              <a:spcBef>
                <a:spcPts val="0"/>
              </a:spcBef>
              <a:spcAft>
                <a:spcPts val="0"/>
              </a:spcAft>
              <a:buNone/>
            </a:pPr>
            <a:r>
              <a:rPr lang="fr-FR" sz="1400">
                <a:solidFill>
                  <a:schemeClr val="dk1"/>
                </a:solidFill>
                <a:latin typeface="Arial"/>
                <a:ea typeface="Arial"/>
                <a:cs typeface="Arial"/>
                <a:sym typeface="Arial"/>
              </a:rPr>
              <a:t>-Nous proposons à nos équipes de s’associer aux Ets BAEY pour participer à </a:t>
            </a:r>
            <a:r>
              <a:rPr lang="fr-FR" sz="1400" b="1">
                <a:solidFill>
                  <a:schemeClr val="dk1"/>
                </a:solidFill>
                <a:latin typeface="Arial"/>
                <a:ea typeface="Arial"/>
                <a:cs typeface="Arial"/>
                <a:sym typeface="Arial"/>
              </a:rPr>
              <a:t>des actions de mécénats</a:t>
            </a:r>
            <a:r>
              <a:rPr lang="fr-FR" sz="1400">
                <a:solidFill>
                  <a:schemeClr val="dk1"/>
                </a:solidFill>
                <a:latin typeface="Arial"/>
                <a:ea typeface="Arial"/>
                <a:cs typeface="Arial"/>
                <a:sym typeface="Arial"/>
              </a:rPr>
              <a:t>. Nous prévoyons un don de matériel informatique, la participation à des courses sportives associatives (VIRADES DE L ESPOIR EN 2023), la collecte nationale des RESTOS CU CŒUR. Le questionnaire QVT qui sera fait en 2024 permettra également de recueillir les suggestions des collaborateurs dans ce domaine.</a:t>
            </a:r>
            <a:endParaRPr/>
          </a:p>
          <a:p>
            <a:pPr marL="0" marR="0" lvl="0" indent="0" algn="just" rtl="0">
              <a:spcBef>
                <a:spcPts val="0"/>
              </a:spcBef>
              <a:spcAft>
                <a:spcPts val="0"/>
              </a:spcAft>
              <a:buNone/>
            </a:pPr>
            <a:r>
              <a:rPr lang="fr-FR" sz="1400">
                <a:solidFill>
                  <a:schemeClr val="dk1"/>
                </a:solidFill>
                <a:latin typeface="Arial"/>
                <a:ea typeface="Arial"/>
                <a:cs typeface="Arial"/>
                <a:sym typeface="Arial"/>
              </a:rPr>
              <a:t>Pour avoir plus de visibilité sur nos actions, nous souhaitons chiffrer ce mécénat. (38 470€ en 2023)</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15"/>
          <p:cNvPicPr preferRelativeResize="0"/>
          <p:nvPr/>
        </p:nvPicPr>
        <p:blipFill rotWithShape="1">
          <a:blip r:embed="rId3">
            <a:alphaModFix/>
          </a:blip>
          <a:srcRect/>
          <a:stretch/>
        </p:blipFill>
        <p:spPr>
          <a:xfrm>
            <a:off x="-1" y="0"/>
            <a:ext cx="9906000" cy="6858000"/>
          </a:xfrm>
          <a:prstGeom prst="rect">
            <a:avLst/>
          </a:prstGeom>
          <a:noFill/>
          <a:ln>
            <a:noFill/>
          </a:ln>
        </p:spPr>
      </p:pic>
      <p:sp>
        <p:nvSpPr>
          <p:cNvPr id="263" name="Google Shape;263;p15"/>
          <p:cNvSpPr txBox="1"/>
          <p:nvPr/>
        </p:nvSpPr>
        <p:spPr>
          <a:xfrm>
            <a:off x="23133" y="99769"/>
            <a:ext cx="990599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200">
                <a:solidFill>
                  <a:srgbClr val="3A7D22"/>
                </a:solidFill>
                <a:latin typeface="Arial"/>
                <a:ea typeface="Arial"/>
                <a:cs typeface="Arial"/>
                <a:sym typeface="Arial"/>
              </a:rPr>
              <a:t>- Collaborateurs épanouis : en image -</a:t>
            </a:r>
            <a:endParaRPr/>
          </a:p>
        </p:txBody>
      </p:sp>
      <p:pic>
        <p:nvPicPr>
          <p:cNvPr id="264" name="Google Shape;264;p15"/>
          <p:cNvPicPr preferRelativeResize="0"/>
          <p:nvPr/>
        </p:nvPicPr>
        <p:blipFill>
          <a:blip r:embed="rId4">
            <a:alphaModFix/>
          </a:blip>
          <a:stretch>
            <a:fillRect/>
          </a:stretch>
        </p:blipFill>
        <p:spPr>
          <a:xfrm>
            <a:off x="210525" y="801250"/>
            <a:ext cx="2708300" cy="2184325"/>
          </a:xfrm>
          <a:prstGeom prst="rect">
            <a:avLst/>
          </a:prstGeom>
          <a:noFill/>
          <a:ln>
            <a:noFill/>
          </a:ln>
        </p:spPr>
      </p:pic>
      <p:pic>
        <p:nvPicPr>
          <p:cNvPr id="265" name="Google Shape;265;p15"/>
          <p:cNvPicPr preferRelativeResize="0"/>
          <p:nvPr/>
        </p:nvPicPr>
        <p:blipFill>
          <a:blip r:embed="rId5">
            <a:alphaModFix/>
          </a:blip>
          <a:stretch>
            <a:fillRect/>
          </a:stretch>
        </p:blipFill>
        <p:spPr>
          <a:xfrm>
            <a:off x="1329075" y="1200773"/>
            <a:ext cx="2835238" cy="2184326"/>
          </a:xfrm>
          <a:prstGeom prst="rect">
            <a:avLst/>
          </a:prstGeom>
          <a:noFill/>
          <a:ln>
            <a:noFill/>
          </a:ln>
        </p:spPr>
      </p:pic>
      <p:sp>
        <p:nvSpPr>
          <p:cNvPr id="266" name="Google Shape;266;p15"/>
          <p:cNvSpPr txBox="1"/>
          <p:nvPr/>
        </p:nvSpPr>
        <p:spPr>
          <a:xfrm>
            <a:off x="23125" y="3102275"/>
            <a:ext cx="5528100" cy="50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2800">
                <a:solidFill>
                  <a:schemeClr val="dk1"/>
                </a:solidFill>
                <a:latin typeface="Impact"/>
                <a:ea typeface="Impact"/>
                <a:cs typeface="Impact"/>
                <a:sym typeface="Impact"/>
              </a:rPr>
              <a:t>NEWSLETTER mensuelles, </a:t>
            </a:r>
            <a:endParaRPr sz="2800">
              <a:solidFill>
                <a:schemeClr val="dk1"/>
              </a:solidFill>
              <a:latin typeface="Impact"/>
              <a:ea typeface="Impact"/>
              <a:cs typeface="Impact"/>
              <a:sym typeface="Impact"/>
            </a:endParaRPr>
          </a:p>
          <a:p>
            <a:pPr marL="0" lvl="0" indent="0" algn="l" rtl="0">
              <a:spcBef>
                <a:spcPts val="0"/>
              </a:spcBef>
              <a:spcAft>
                <a:spcPts val="0"/>
              </a:spcAft>
              <a:buNone/>
            </a:pPr>
            <a:r>
              <a:rPr lang="fr-FR" sz="1600">
                <a:solidFill>
                  <a:schemeClr val="dk1"/>
                </a:solidFill>
                <a:latin typeface="Impact"/>
                <a:ea typeface="Impact"/>
                <a:cs typeface="Impact"/>
                <a:sym typeface="Impact"/>
              </a:rPr>
              <a:t>pour informer sur nos avancées RSE</a:t>
            </a:r>
            <a:endParaRPr sz="1600">
              <a:solidFill>
                <a:schemeClr val="dk1"/>
              </a:solidFill>
              <a:latin typeface="Impact"/>
              <a:ea typeface="Impact"/>
              <a:cs typeface="Impact"/>
              <a:sym typeface="Impact"/>
            </a:endParaRPr>
          </a:p>
        </p:txBody>
      </p:sp>
      <p:pic>
        <p:nvPicPr>
          <p:cNvPr id="267" name="Google Shape;267;p15"/>
          <p:cNvPicPr preferRelativeResize="0"/>
          <p:nvPr/>
        </p:nvPicPr>
        <p:blipFill>
          <a:blip r:embed="rId6">
            <a:alphaModFix/>
          </a:blip>
          <a:stretch>
            <a:fillRect/>
          </a:stretch>
        </p:blipFill>
        <p:spPr>
          <a:xfrm>
            <a:off x="3915500" y="3979150"/>
            <a:ext cx="4263400" cy="1971825"/>
          </a:xfrm>
          <a:prstGeom prst="rect">
            <a:avLst/>
          </a:prstGeom>
          <a:noFill/>
          <a:ln>
            <a:noFill/>
          </a:ln>
        </p:spPr>
      </p:pic>
      <p:sp>
        <p:nvSpPr>
          <p:cNvPr id="268" name="Google Shape;268;p15"/>
          <p:cNvSpPr txBox="1"/>
          <p:nvPr/>
        </p:nvSpPr>
        <p:spPr>
          <a:xfrm>
            <a:off x="4125175" y="5897125"/>
            <a:ext cx="5528100" cy="50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600">
                <a:solidFill>
                  <a:schemeClr val="dk1"/>
                </a:solidFill>
                <a:latin typeface="Impact"/>
                <a:ea typeface="Impact"/>
                <a:cs typeface="Impact"/>
                <a:sym typeface="Impact"/>
              </a:rPr>
              <a:t>Notre participation aux </a:t>
            </a:r>
            <a:r>
              <a:rPr lang="fr-FR" sz="2800">
                <a:solidFill>
                  <a:schemeClr val="dk1"/>
                </a:solidFill>
                <a:latin typeface="Impact"/>
                <a:ea typeface="Impact"/>
                <a:cs typeface="Impact"/>
                <a:sym typeface="Impact"/>
              </a:rPr>
              <a:t>VIRADES DE L’ESPOIR </a:t>
            </a:r>
            <a:r>
              <a:rPr lang="fr-FR" sz="1600">
                <a:solidFill>
                  <a:schemeClr val="dk1"/>
                </a:solidFill>
                <a:latin typeface="Impact"/>
                <a:ea typeface="Impact"/>
                <a:cs typeface="Impact"/>
                <a:sym typeface="Impact"/>
              </a:rPr>
              <a:t>et au </a:t>
            </a:r>
            <a:r>
              <a:rPr lang="fr-FR" sz="2800">
                <a:solidFill>
                  <a:schemeClr val="dk1"/>
                </a:solidFill>
                <a:latin typeface="Impact"/>
                <a:ea typeface="Impact"/>
                <a:cs typeface="Impact"/>
                <a:sym typeface="Impact"/>
              </a:rPr>
              <a:t>RESTOS DU COEUR </a:t>
            </a:r>
            <a:r>
              <a:rPr lang="fr-FR" sz="1600">
                <a:solidFill>
                  <a:schemeClr val="dk1"/>
                </a:solidFill>
                <a:latin typeface="Impact"/>
                <a:ea typeface="Impact"/>
                <a:cs typeface="Impact"/>
                <a:sym typeface="Impact"/>
              </a:rPr>
              <a:t>pour collecter des fonds</a:t>
            </a:r>
            <a:endParaRPr sz="1600">
              <a:solidFill>
                <a:schemeClr val="dk1"/>
              </a:solidFill>
              <a:latin typeface="Impact"/>
              <a:ea typeface="Impact"/>
              <a:cs typeface="Impact"/>
              <a:sym typeface="Impact"/>
            </a:endParaRPr>
          </a:p>
        </p:txBody>
      </p:sp>
      <p:pic>
        <p:nvPicPr>
          <p:cNvPr id="269" name="Google Shape;269;p15"/>
          <p:cNvPicPr preferRelativeResize="0"/>
          <p:nvPr/>
        </p:nvPicPr>
        <p:blipFill>
          <a:blip r:embed="rId7">
            <a:alphaModFix/>
          </a:blip>
          <a:stretch>
            <a:fillRect/>
          </a:stretch>
        </p:blipFill>
        <p:spPr>
          <a:xfrm>
            <a:off x="1707375" y="4359123"/>
            <a:ext cx="2417802" cy="2417802"/>
          </a:xfrm>
          <a:prstGeom prst="rect">
            <a:avLst/>
          </a:prstGeom>
          <a:noFill/>
          <a:ln>
            <a:noFill/>
          </a:ln>
        </p:spPr>
      </p:pic>
      <p:pic>
        <p:nvPicPr>
          <p:cNvPr id="270" name="Google Shape;270;p15"/>
          <p:cNvPicPr preferRelativeResize="0"/>
          <p:nvPr/>
        </p:nvPicPr>
        <p:blipFill rotWithShape="1">
          <a:blip r:embed="rId8">
            <a:alphaModFix/>
          </a:blip>
          <a:srcRect t="18273" b="24136"/>
          <a:stretch/>
        </p:blipFill>
        <p:spPr>
          <a:xfrm>
            <a:off x="7317575" y="609500"/>
            <a:ext cx="2246900" cy="2874353"/>
          </a:xfrm>
          <a:prstGeom prst="rect">
            <a:avLst/>
          </a:prstGeom>
          <a:noFill/>
          <a:ln>
            <a:noFill/>
          </a:ln>
        </p:spPr>
      </p:pic>
      <p:sp>
        <p:nvSpPr>
          <p:cNvPr id="271" name="Google Shape;271;p15"/>
          <p:cNvSpPr txBox="1"/>
          <p:nvPr/>
        </p:nvSpPr>
        <p:spPr>
          <a:xfrm>
            <a:off x="6764250" y="3102263"/>
            <a:ext cx="3279600" cy="50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2800">
                <a:solidFill>
                  <a:schemeClr val="dk1"/>
                </a:solidFill>
                <a:latin typeface="Impact"/>
                <a:ea typeface="Impact"/>
                <a:cs typeface="Impact"/>
                <a:sym typeface="Impact"/>
              </a:rPr>
              <a:t>TV au dépôt </a:t>
            </a:r>
            <a:r>
              <a:rPr lang="fr-FR" sz="1600">
                <a:solidFill>
                  <a:schemeClr val="dk1"/>
                </a:solidFill>
                <a:latin typeface="Impact"/>
                <a:ea typeface="Impact"/>
                <a:cs typeface="Impact"/>
                <a:sym typeface="Impact"/>
              </a:rPr>
              <a:t>pour diffuser </a:t>
            </a:r>
            <a:endParaRPr sz="1600">
              <a:solidFill>
                <a:schemeClr val="dk1"/>
              </a:solidFill>
              <a:latin typeface="Impact"/>
              <a:ea typeface="Impact"/>
              <a:cs typeface="Impact"/>
              <a:sym typeface="Impact"/>
            </a:endParaRPr>
          </a:p>
          <a:p>
            <a:pPr marL="0" lvl="0" indent="0" algn="l" rtl="0">
              <a:spcBef>
                <a:spcPts val="0"/>
              </a:spcBef>
              <a:spcAft>
                <a:spcPts val="0"/>
              </a:spcAft>
              <a:buNone/>
            </a:pPr>
            <a:r>
              <a:rPr lang="fr-FR" sz="1600">
                <a:solidFill>
                  <a:schemeClr val="dk1"/>
                </a:solidFill>
                <a:latin typeface="Impact"/>
                <a:ea typeface="Impact"/>
                <a:cs typeface="Impact"/>
                <a:sym typeface="Impact"/>
              </a:rPr>
              <a:t>des messages RSE et de sécurité</a:t>
            </a:r>
            <a:endParaRPr sz="1600">
              <a:solidFill>
                <a:schemeClr val="dk1"/>
              </a:solidFill>
              <a:latin typeface="Impact"/>
              <a:ea typeface="Impact"/>
              <a:cs typeface="Impact"/>
              <a:sym typeface="Impac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16"/>
          <p:cNvPicPr preferRelativeResize="0"/>
          <p:nvPr/>
        </p:nvPicPr>
        <p:blipFill rotWithShape="1">
          <a:blip r:embed="rId3">
            <a:alphaModFix/>
          </a:blip>
          <a:srcRect/>
          <a:stretch/>
        </p:blipFill>
        <p:spPr>
          <a:xfrm>
            <a:off x="0" y="0"/>
            <a:ext cx="9906000" cy="6858000"/>
          </a:xfrm>
          <a:prstGeom prst="rect">
            <a:avLst/>
          </a:prstGeom>
          <a:noFill/>
          <a:ln>
            <a:noFill/>
          </a:ln>
        </p:spPr>
      </p:pic>
      <p:sp>
        <p:nvSpPr>
          <p:cNvPr id="277" name="Google Shape;277;p16"/>
          <p:cNvSpPr txBox="1"/>
          <p:nvPr/>
        </p:nvSpPr>
        <p:spPr>
          <a:xfrm>
            <a:off x="-579663" y="110530"/>
            <a:ext cx="1111159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200">
                <a:solidFill>
                  <a:srgbClr val="3A7D22"/>
                </a:solidFill>
                <a:latin typeface="Arial"/>
                <a:ea typeface="Arial"/>
                <a:cs typeface="Arial"/>
                <a:sym typeface="Arial"/>
              </a:rPr>
              <a:t>- Notre pilier N°3 : Préserver l’environnement-</a:t>
            </a:r>
            <a:endParaRPr/>
          </a:p>
        </p:txBody>
      </p:sp>
      <p:sp>
        <p:nvSpPr>
          <p:cNvPr id="278" name="Google Shape;278;p16"/>
          <p:cNvSpPr txBox="1"/>
          <p:nvPr/>
        </p:nvSpPr>
        <p:spPr>
          <a:xfrm>
            <a:off x="198118" y="695305"/>
            <a:ext cx="9509700" cy="831000"/>
          </a:xfrm>
          <a:prstGeom prst="rect">
            <a:avLst/>
          </a:prstGeom>
          <a:solidFill>
            <a:srgbClr val="BFBFB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a:solidFill>
                  <a:schemeClr val="dk1"/>
                </a:solidFill>
                <a:latin typeface="Arial"/>
                <a:ea typeface="Arial"/>
                <a:cs typeface="Arial"/>
                <a:sym typeface="Arial"/>
              </a:rPr>
              <a:t>Bilan 2023 : Suite à la réalisation de notre bilan carbone, nous avons décidé de travailler sur l’optimisation des déplacements, le traitement des déchets et sur le choix des produits que nous vendons.</a:t>
            </a:r>
            <a:endParaRPr sz="1600">
              <a:solidFill>
                <a:schemeClr val="dk1"/>
              </a:solidFill>
              <a:latin typeface="Arial"/>
              <a:ea typeface="Arial"/>
              <a:cs typeface="Arial"/>
              <a:sym typeface="Arial"/>
            </a:endParaRPr>
          </a:p>
        </p:txBody>
      </p:sp>
      <p:sp>
        <p:nvSpPr>
          <p:cNvPr id="279" name="Google Shape;279;p16"/>
          <p:cNvSpPr txBox="1"/>
          <p:nvPr/>
        </p:nvSpPr>
        <p:spPr>
          <a:xfrm>
            <a:off x="136375" y="1463450"/>
            <a:ext cx="9769500" cy="5495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300">
                <a:solidFill>
                  <a:schemeClr val="dk1"/>
                </a:solidFill>
                <a:latin typeface="Arial"/>
                <a:ea typeface="Arial"/>
                <a:cs typeface="Arial"/>
                <a:sym typeface="Arial"/>
              </a:rPr>
              <a:t>-La réalisation de notre </a:t>
            </a:r>
            <a:r>
              <a:rPr lang="fr-FR" sz="1300" b="1">
                <a:solidFill>
                  <a:schemeClr val="dk1"/>
                </a:solidFill>
                <a:latin typeface="Arial"/>
                <a:ea typeface="Arial"/>
                <a:cs typeface="Arial"/>
                <a:sym typeface="Arial"/>
              </a:rPr>
              <a:t>bilan carbone</a:t>
            </a:r>
            <a:r>
              <a:rPr lang="fr-FR" sz="1300">
                <a:solidFill>
                  <a:schemeClr val="dk1"/>
                </a:solidFill>
                <a:latin typeface="Arial"/>
                <a:ea typeface="Arial"/>
                <a:cs typeface="Arial"/>
                <a:sym typeface="Arial"/>
              </a:rPr>
              <a:t>, nous a permis de mettre en lumière les points où nous pouvons réduire notre production de CO².</a:t>
            </a:r>
            <a:endParaRPr sz="1300"/>
          </a:p>
          <a:p>
            <a:pPr marL="0" marR="0" lvl="0" indent="0" algn="l" rtl="0">
              <a:spcBef>
                <a:spcPts val="0"/>
              </a:spcBef>
              <a:spcAft>
                <a:spcPts val="0"/>
              </a:spcAft>
              <a:buNone/>
            </a:pPr>
            <a:r>
              <a:rPr lang="fr-FR" sz="1300">
                <a:solidFill>
                  <a:schemeClr val="dk1"/>
                </a:solidFill>
                <a:latin typeface="Arial"/>
                <a:ea typeface="Arial"/>
                <a:cs typeface="Arial"/>
                <a:sym typeface="Arial"/>
              </a:rPr>
              <a:t>A savoir : agir sur </a:t>
            </a:r>
            <a:r>
              <a:rPr lang="fr-FR" sz="1300" b="1">
                <a:solidFill>
                  <a:schemeClr val="dk1"/>
                </a:solidFill>
                <a:latin typeface="Arial"/>
                <a:ea typeface="Arial"/>
                <a:cs typeface="Arial"/>
                <a:sym typeface="Arial"/>
              </a:rPr>
              <a:t>l’utilisation des produits</a:t>
            </a:r>
            <a:r>
              <a:rPr lang="fr-FR" sz="1300">
                <a:solidFill>
                  <a:schemeClr val="dk1"/>
                </a:solidFill>
                <a:latin typeface="Arial"/>
                <a:ea typeface="Arial"/>
                <a:cs typeface="Arial"/>
                <a:sym typeface="Arial"/>
              </a:rPr>
              <a:t> que nous vendons (25% de nos émissions). Pour cela, nous avons limité la vente des plaques gaz et arrêter celle des plaques vitrocéramiques en 2023. Il nous reste néanmoins à sélectionner des électroménagers moins énergivores et avec un indice de réparabilité fort à proposer à nos clients.</a:t>
            </a:r>
            <a:endParaRPr sz="1300"/>
          </a:p>
          <a:p>
            <a:pPr marL="0" marR="0" lvl="0" indent="0" algn="l" rtl="0">
              <a:spcBef>
                <a:spcPts val="0"/>
              </a:spcBef>
              <a:spcAft>
                <a:spcPts val="0"/>
              </a:spcAft>
              <a:buNone/>
            </a:pPr>
            <a:endParaRPr sz="1300">
              <a:solidFill>
                <a:schemeClr val="dk1"/>
              </a:solidFill>
              <a:latin typeface="Arial"/>
              <a:ea typeface="Arial"/>
              <a:cs typeface="Arial"/>
              <a:sym typeface="Arial"/>
            </a:endParaRPr>
          </a:p>
          <a:p>
            <a:pPr marL="0" marR="0" lvl="0" indent="0" algn="l" rtl="0">
              <a:spcBef>
                <a:spcPts val="0"/>
              </a:spcBef>
              <a:spcAft>
                <a:spcPts val="0"/>
              </a:spcAft>
              <a:buNone/>
            </a:pPr>
            <a:r>
              <a:rPr lang="fr-FR" sz="1300" b="1">
                <a:solidFill>
                  <a:schemeClr val="dk1"/>
                </a:solidFill>
                <a:latin typeface="Arial"/>
                <a:ea typeface="Arial"/>
                <a:cs typeface="Arial"/>
                <a:sym typeface="Arial"/>
              </a:rPr>
              <a:t>		       Optimiser les déplacements de nos équipes</a:t>
            </a:r>
            <a:r>
              <a:rPr lang="fr-FR" sz="1300">
                <a:solidFill>
                  <a:schemeClr val="dk1"/>
                </a:solidFill>
                <a:latin typeface="Arial"/>
                <a:ea typeface="Arial"/>
                <a:cs typeface="Arial"/>
                <a:sym typeface="Arial"/>
              </a:rPr>
              <a:t> (9% de nos émissions), Nous avons installé des traceurs sur les véhicules des poseurs, Notre service logistique utilise un nouveau logiciel YPSIUM pour </a:t>
            </a:r>
            <a:r>
              <a:rPr lang="fr-FR" sz="1300">
                <a:solidFill>
                  <a:schemeClr val="dk1"/>
                </a:solidFill>
              </a:rPr>
              <a:t>rationaliser</a:t>
            </a:r>
            <a:r>
              <a:rPr lang="fr-FR" sz="1300">
                <a:solidFill>
                  <a:schemeClr val="dk1"/>
                </a:solidFill>
                <a:latin typeface="Arial"/>
                <a:ea typeface="Arial"/>
                <a:cs typeface="Arial"/>
                <a:sym typeface="Arial"/>
              </a:rPr>
              <a:t> les tournées de livraison. Cela a permis de réduire le nombre de KMS parcourus. </a:t>
            </a:r>
            <a:r>
              <a:rPr lang="fr-FR" sz="1300">
                <a:solidFill>
                  <a:schemeClr val="dk1"/>
                </a:solidFill>
              </a:rPr>
              <a:t>(-9% entre 2022 et 2023) </a:t>
            </a:r>
            <a:r>
              <a:rPr lang="fr-FR" sz="1300">
                <a:solidFill>
                  <a:schemeClr val="dk1"/>
                </a:solidFill>
                <a:latin typeface="Arial"/>
                <a:ea typeface="Arial"/>
                <a:cs typeface="Arial"/>
                <a:sym typeface="Arial"/>
              </a:rPr>
              <a:t>Nous envisageons également des formations en eco conduite. Nous avons rédigé une politique de transport pour acheter les véhicules les plus adaptés selon les utilisations. Nous ferons évoluer celle-ci lorsque les constructeurs automobiles proposeront des carburants écologiques. </a:t>
            </a:r>
            <a:endParaRPr sz="1300"/>
          </a:p>
          <a:p>
            <a:pPr marL="0" marR="0" lvl="0" indent="0" algn="l" rtl="0">
              <a:spcBef>
                <a:spcPts val="0"/>
              </a:spcBef>
              <a:spcAft>
                <a:spcPts val="0"/>
              </a:spcAft>
              <a:buNone/>
            </a:pPr>
            <a:endParaRPr sz="1300">
              <a:solidFill>
                <a:schemeClr val="dk1"/>
              </a:solidFill>
              <a:latin typeface="Arial"/>
              <a:ea typeface="Arial"/>
              <a:cs typeface="Arial"/>
              <a:sym typeface="Arial"/>
            </a:endParaRPr>
          </a:p>
          <a:p>
            <a:pPr marL="0" marR="0" lvl="0" indent="0" algn="l" rtl="0">
              <a:spcBef>
                <a:spcPts val="0"/>
              </a:spcBef>
              <a:spcAft>
                <a:spcPts val="0"/>
              </a:spcAft>
              <a:buNone/>
            </a:pPr>
            <a:r>
              <a:rPr lang="fr-FR" sz="1300">
                <a:solidFill>
                  <a:schemeClr val="dk1"/>
                </a:solidFill>
                <a:latin typeface="Arial"/>
                <a:ea typeface="Arial"/>
                <a:cs typeface="Arial"/>
                <a:sym typeface="Arial"/>
              </a:rPr>
              <a:t>		        </a:t>
            </a:r>
            <a:r>
              <a:rPr lang="fr-FR" sz="1300" b="1">
                <a:solidFill>
                  <a:schemeClr val="dk1"/>
                </a:solidFill>
                <a:latin typeface="Arial"/>
                <a:ea typeface="Arial"/>
                <a:cs typeface="Arial"/>
                <a:sym typeface="Arial"/>
              </a:rPr>
              <a:t>La gestion des déchets </a:t>
            </a:r>
            <a:r>
              <a:rPr lang="fr-FR" sz="1300">
                <a:solidFill>
                  <a:schemeClr val="dk1"/>
                </a:solidFill>
                <a:latin typeface="Arial"/>
                <a:ea typeface="Arial"/>
                <a:cs typeface="Arial"/>
                <a:sym typeface="Arial"/>
              </a:rPr>
              <a:t>(12% de nos émissions). La réalisation d’une fresque du climat et la visite d’une déchetterie, nous ont fait prendre conscience de l’importance de trier nos déchets, Nous avons alors installée des poubelles de tri dans tous nos magasins et nous n’utilisons plus de plastique. (gourdes GLOSCA, mitigeur filtrant GROHE, boissons avec bouteilles en verre consignées).</a:t>
            </a:r>
            <a:endParaRPr sz="1300"/>
          </a:p>
          <a:p>
            <a:pPr marL="0" marR="0" lvl="0" indent="0" algn="l" rtl="0">
              <a:spcBef>
                <a:spcPts val="0"/>
              </a:spcBef>
              <a:spcAft>
                <a:spcPts val="0"/>
              </a:spcAft>
              <a:buNone/>
            </a:pPr>
            <a:r>
              <a:rPr lang="fr-FR" sz="1300">
                <a:solidFill>
                  <a:schemeClr val="dk1"/>
                </a:solidFill>
                <a:latin typeface="Arial"/>
                <a:ea typeface="Arial"/>
                <a:cs typeface="Arial"/>
                <a:sym typeface="Arial"/>
              </a:rPr>
              <a:t>En 2023, les Ets BAEY inaugurent leur propre centre de tri au siège à ALBERT, Notre objectif est de récupérer tous les déchets issus de notre activité dès la livraison chez le client, Les meubles sont déballés chez le client et les emballages sont triés dans nos locaux. Ainsi, nous valorisons certaines matières comme le carton. Baisse du </a:t>
            </a:r>
            <a:r>
              <a:rPr lang="fr-FR" sz="1300">
                <a:solidFill>
                  <a:schemeClr val="dk1"/>
                </a:solidFill>
              </a:rPr>
              <a:t>nombre de tonnes en déchetterie (81T en 2022 pour 75.08T en 2023)</a:t>
            </a:r>
            <a:endParaRPr sz="1300">
              <a:solidFill>
                <a:schemeClr val="dk1"/>
              </a:solidFill>
              <a:latin typeface="Arial"/>
              <a:ea typeface="Arial"/>
              <a:cs typeface="Arial"/>
              <a:sym typeface="Arial"/>
            </a:endParaRPr>
          </a:p>
          <a:p>
            <a:pPr marL="0" marR="0" lvl="0" indent="0" algn="l" rtl="0">
              <a:spcBef>
                <a:spcPts val="0"/>
              </a:spcBef>
              <a:spcAft>
                <a:spcPts val="0"/>
              </a:spcAft>
              <a:buNone/>
            </a:pPr>
            <a:endParaRPr sz="1300">
              <a:solidFill>
                <a:schemeClr val="dk1"/>
              </a:solidFill>
              <a:latin typeface="Arial"/>
              <a:ea typeface="Arial"/>
              <a:cs typeface="Arial"/>
              <a:sym typeface="Arial"/>
            </a:endParaRPr>
          </a:p>
          <a:p>
            <a:pPr marL="0" marR="0" lvl="0" indent="0" algn="l" rtl="0">
              <a:spcBef>
                <a:spcPts val="0"/>
              </a:spcBef>
              <a:spcAft>
                <a:spcPts val="0"/>
              </a:spcAft>
              <a:buNone/>
            </a:pPr>
            <a:r>
              <a:rPr lang="fr-FR" sz="1300">
                <a:solidFill>
                  <a:schemeClr val="dk1"/>
                </a:solidFill>
                <a:latin typeface="Arial"/>
                <a:ea typeface="Arial"/>
                <a:cs typeface="Arial"/>
                <a:sym typeface="Arial"/>
              </a:rPr>
              <a:t>-2023 fut aussi </a:t>
            </a:r>
            <a:r>
              <a:rPr lang="fr-FR" sz="1300" b="1">
                <a:solidFill>
                  <a:schemeClr val="dk1"/>
                </a:solidFill>
                <a:latin typeface="Arial"/>
                <a:ea typeface="Arial"/>
                <a:cs typeface="Arial"/>
                <a:sym typeface="Arial"/>
              </a:rPr>
              <a:t>l’année de nombreux travaux en vue de réaliser des économies d'énergie</a:t>
            </a:r>
            <a:r>
              <a:rPr lang="fr-FR" sz="1300">
                <a:solidFill>
                  <a:schemeClr val="dk1"/>
                </a:solidFill>
                <a:latin typeface="Arial"/>
                <a:ea typeface="Arial"/>
                <a:cs typeface="Arial"/>
                <a:sym typeface="Arial"/>
              </a:rPr>
              <a:t>. Nous avons installé dans tous nos magasins des mitigeurs GROHE pour supprimer les bouteilles en plastiques. Les bureaux de la holding ont été isolés, La plupart des éclairages ont été passé en LED et nous avons installés des détecteurs de présence et minuteurs</a:t>
            </a:r>
            <a:r>
              <a:rPr lang="fr-FR" sz="1300">
                <a:solidFill>
                  <a:schemeClr val="dk1"/>
                </a:solidFill>
              </a:rPr>
              <a:t>.</a:t>
            </a:r>
            <a:r>
              <a:rPr lang="fr-FR" sz="1300">
                <a:solidFill>
                  <a:schemeClr val="dk1"/>
                </a:solidFill>
                <a:latin typeface="Arial"/>
                <a:ea typeface="Arial"/>
                <a:cs typeface="Arial"/>
                <a:sym typeface="Arial"/>
              </a:rPr>
              <a:t>(investissement de 20860€)</a:t>
            </a:r>
            <a:endParaRPr sz="1300"/>
          </a:p>
          <a:p>
            <a:pPr marL="0" marR="0" lvl="0" indent="0" algn="l" rtl="0">
              <a:spcBef>
                <a:spcPts val="0"/>
              </a:spcBef>
              <a:spcAft>
                <a:spcPts val="0"/>
              </a:spcAft>
              <a:buNone/>
            </a:pPr>
            <a:endParaRPr sz="1300">
              <a:solidFill>
                <a:schemeClr val="dk1"/>
              </a:solidFill>
              <a:latin typeface="Arial"/>
              <a:ea typeface="Arial"/>
              <a:cs typeface="Arial"/>
              <a:sym typeface="Arial"/>
            </a:endParaRPr>
          </a:p>
          <a:p>
            <a:pPr marL="0" marR="0" lvl="0" indent="0" algn="l" rtl="0">
              <a:spcBef>
                <a:spcPts val="0"/>
              </a:spcBef>
              <a:spcAft>
                <a:spcPts val="0"/>
              </a:spcAft>
              <a:buNone/>
            </a:pPr>
            <a:r>
              <a:rPr lang="fr-FR" sz="1300">
                <a:solidFill>
                  <a:schemeClr val="dk1"/>
                </a:solidFill>
                <a:latin typeface="Arial"/>
                <a:ea typeface="Arial"/>
                <a:cs typeface="Arial"/>
                <a:sym typeface="Arial"/>
              </a:rPr>
              <a:t>-La biodiversité est un sujet qui nous tient à cœur également mais difficile à mettre en place. Nous continuons à y réfléchir sur 2024.</a:t>
            </a:r>
            <a:endParaRPr sz="1700">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17"/>
          <p:cNvPicPr preferRelativeResize="0"/>
          <p:nvPr/>
        </p:nvPicPr>
        <p:blipFill rotWithShape="1">
          <a:blip r:embed="rId3">
            <a:alphaModFix/>
          </a:blip>
          <a:srcRect/>
          <a:stretch/>
        </p:blipFill>
        <p:spPr>
          <a:xfrm>
            <a:off x="0" y="0"/>
            <a:ext cx="9906000" cy="6858000"/>
          </a:xfrm>
          <a:prstGeom prst="rect">
            <a:avLst/>
          </a:prstGeom>
          <a:noFill/>
          <a:ln>
            <a:noFill/>
          </a:ln>
        </p:spPr>
      </p:pic>
      <p:sp>
        <p:nvSpPr>
          <p:cNvPr id="285" name="Google Shape;285;p17"/>
          <p:cNvSpPr txBox="1"/>
          <p:nvPr/>
        </p:nvSpPr>
        <p:spPr>
          <a:xfrm>
            <a:off x="-579663" y="110530"/>
            <a:ext cx="1111159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200">
                <a:solidFill>
                  <a:srgbClr val="3A7D22"/>
                </a:solidFill>
                <a:latin typeface="Arial"/>
                <a:ea typeface="Arial"/>
                <a:cs typeface="Arial"/>
                <a:sym typeface="Arial"/>
              </a:rPr>
              <a:t>- Préserver l’environnement :  en image -</a:t>
            </a:r>
            <a:endParaRPr/>
          </a:p>
        </p:txBody>
      </p:sp>
      <p:pic>
        <p:nvPicPr>
          <p:cNvPr id="286" name="Google Shape;286;p17"/>
          <p:cNvPicPr preferRelativeResize="0"/>
          <p:nvPr/>
        </p:nvPicPr>
        <p:blipFill>
          <a:blip r:embed="rId4">
            <a:alphaModFix/>
          </a:blip>
          <a:stretch>
            <a:fillRect/>
          </a:stretch>
        </p:blipFill>
        <p:spPr>
          <a:xfrm>
            <a:off x="196650" y="1072200"/>
            <a:ext cx="4883150" cy="3588101"/>
          </a:xfrm>
          <a:prstGeom prst="rect">
            <a:avLst/>
          </a:prstGeom>
          <a:noFill/>
          <a:ln>
            <a:noFill/>
          </a:ln>
        </p:spPr>
      </p:pic>
      <p:sp>
        <p:nvSpPr>
          <p:cNvPr id="287" name="Google Shape;287;p17"/>
          <p:cNvSpPr txBox="1"/>
          <p:nvPr/>
        </p:nvSpPr>
        <p:spPr>
          <a:xfrm>
            <a:off x="196650" y="4157500"/>
            <a:ext cx="5528100" cy="50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a:solidFill>
                  <a:schemeClr val="dk1"/>
                </a:solidFill>
                <a:latin typeface="Impact"/>
                <a:ea typeface="Impact"/>
                <a:cs typeface="Impact"/>
                <a:sym typeface="Impact"/>
              </a:rPr>
              <a:t>Notre</a:t>
            </a:r>
            <a:r>
              <a:rPr lang="fr-FR" sz="2800">
                <a:solidFill>
                  <a:schemeClr val="dk1"/>
                </a:solidFill>
                <a:latin typeface="Impact"/>
                <a:ea typeface="Impact"/>
                <a:cs typeface="Impact"/>
                <a:sym typeface="Impact"/>
              </a:rPr>
              <a:t> BILAN CARBONE</a:t>
            </a:r>
            <a:r>
              <a:rPr lang="fr-FR" sz="1600">
                <a:solidFill>
                  <a:schemeClr val="dk1"/>
                </a:solidFill>
                <a:latin typeface="Impact"/>
                <a:ea typeface="Impact"/>
                <a:cs typeface="Impact"/>
                <a:sym typeface="Impact"/>
              </a:rPr>
              <a:t> pour établir </a:t>
            </a:r>
            <a:endParaRPr sz="1600">
              <a:solidFill>
                <a:schemeClr val="dk1"/>
              </a:solidFill>
              <a:latin typeface="Impact"/>
              <a:ea typeface="Impact"/>
              <a:cs typeface="Impact"/>
              <a:sym typeface="Impact"/>
            </a:endParaRPr>
          </a:p>
          <a:p>
            <a:pPr marL="0" lvl="0" indent="0" algn="l" rtl="0">
              <a:spcBef>
                <a:spcPts val="0"/>
              </a:spcBef>
              <a:spcAft>
                <a:spcPts val="0"/>
              </a:spcAft>
              <a:buNone/>
            </a:pPr>
            <a:r>
              <a:rPr lang="fr-FR" sz="1600">
                <a:solidFill>
                  <a:schemeClr val="dk1"/>
                </a:solidFill>
                <a:latin typeface="Impact"/>
                <a:ea typeface="Impact"/>
                <a:cs typeface="Impact"/>
                <a:sym typeface="Impact"/>
              </a:rPr>
              <a:t>notre plan d’actions </a:t>
            </a:r>
            <a:endParaRPr sz="1600">
              <a:solidFill>
                <a:schemeClr val="dk1"/>
              </a:solidFill>
              <a:latin typeface="Impact"/>
              <a:ea typeface="Impact"/>
              <a:cs typeface="Impact"/>
              <a:sym typeface="Impact"/>
            </a:endParaRPr>
          </a:p>
          <a:p>
            <a:pPr marL="0" lvl="0" indent="0" algn="l" rtl="0">
              <a:spcBef>
                <a:spcPts val="0"/>
              </a:spcBef>
              <a:spcAft>
                <a:spcPts val="0"/>
              </a:spcAft>
              <a:buNone/>
            </a:pPr>
            <a:endParaRPr sz="1600">
              <a:solidFill>
                <a:schemeClr val="dk1"/>
              </a:solidFill>
              <a:latin typeface="Impact"/>
              <a:ea typeface="Impact"/>
              <a:cs typeface="Impact"/>
              <a:sym typeface="Impact"/>
            </a:endParaRPr>
          </a:p>
        </p:txBody>
      </p:sp>
      <p:pic>
        <p:nvPicPr>
          <p:cNvPr id="288" name="Google Shape;288;p17"/>
          <p:cNvPicPr preferRelativeResize="0"/>
          <p:nvPr/>
        </p:nvPicPr>
        <p:blipFill rotWithShape="1">
          <a:blip r:embed="rId5">
            <a:alphaModFix/>
          </a:blip>
          <a:srcRect b="14719"/>
          <a:stretch/>
        </p:blipFill>
        <p:spPr>
          <a:xfrm>
            <a:off x="5797925" y="1186827"/>
            <a:ext cx="3983350" cy="1766531"/>
          </a:xfrm>
          <a:prstGeom prst="rect">
            <a:avLst/>
          </a:prstGeom>
          <a:noFill/>
          <a:ln>
            <a:noFill/>
          </a:ln>
        </p:spPr>
      </p:pic>
      <p:pic>
        <p:nvPicPr>
          <p:cNvPr id="289" name="Google Shape;289;p17"/>
          <p:cNvPicPr preferRelativeResize="0"/>
          <p:nvPr/>
        </p:nvPicPr>
        <p:blipFill rotWithShape="1">
          <a:blip r:embed="rId6">
            <a:alphaModFix/>
          </a:blip>
          <a:srcRect b="20992"/>
          <a:stretch/>
        </p:blipFill>
        <p:spPr>
          <a:xfrm>
            <a:off x="7669150" y="2478975"/>
            <a:ext cx="2053851" cy="3859850"/>
          </a:xfrm>
          <a:prstGeom prst="rect">
            <a:avLst/>
          </a:prstGeom>
          <a:noFill/>
          <a:ln>
            <a:noFill/>
          </a:ln>
        </p:spPr>
      </p:pic>
      <p:sp>
        <p:nvSpPr>
          <p:cNvPr id="290" name="Google Shape;290;p17"/>
          <p:cNvSpPr txBox="1"/>
          <p:nvPr/>
        </p:nvSpPr>
        <p:spPr>
          <a:xfrm>
            <a:off x="5582300" y="2920725"/>
            <a:ext cx="5528100" cy="50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2800">
                <a:solidFill>
                  <a:schemeClr val="dk1"/>
                </a:solidFill>
                <a:latin typeface="Impact"/>
                <a:ea typeface="Impact"/>
                <a:cs typeface="Impact"/>
                <a:sym typeface="Impact"/>
              </a:rPr>
              <a:t>Déchetterie Ets BAEY</a:t>
            </a:r>
            <a:endParaRPr sz="2800">
              <a:solidFill>
                <a:schemeClr val="dk1"/>
              </a:solidFill>
              <a:latin typeface="Impact"/>
              <a:ea typeface="Impact"/>
              <a:cs typeface="Impact"/>
              <a:sym typeface="Impact"/>
            </a:endParaRPr>
          </a:p>
          <a:p>
            <a:pPr marL="0" lvl="0" indent="0" algn="l" rtl="0">
              <a:spcBef>
                <a:spcPts val="0"/>
              </a:spcBef>
              <a:spcAft>
                <a:spcPts val="0"/>
              </a:spcAft>
              <a:buNone/>
            </a:pPr>
            <a:endParaRPr sz="1600">
              <a:solidFill>
                <a:schemeClr val="dk1"/>
              </a:solidFill>
              <a:latin typeface="Impact"/>
              <a:ea typeface="Impact"/>
              <a:cs typeface="Impact"/>
              <a:sym typeface="Impact"/>
            </a:endParaRPr>
          </a:p>
        </p:txBody>
      </p:sp>
      <p:pic>
        <p:nvPicPr>
          <p:cNvPr id="291" name="Google Shape;291;p17"/>
          <p:cNvPicPr preferRelativeResize="0"/>
          <p:nvPr/>
        </p:nvPicPr>
        <p:blipFill>
          <a:blip r:embed="rId7">
            <a:alphaModFix/>
          </a:blip>
          <a:stretch>
            <a:fillRect/>
          </a:stretch>
        </p:blipFill>
        <p:spPr>
          <a:xfrm>
            <a:off x="4155700" y="4973000"/>
            <a:ext cx="2405200" cy="1597201"/>
          </a:xfrm>
          <a:prstGeom prst="rect">
            <a:avLst/>
          </a:prstGeom>
          <a:noFill/>
          <a:ln>
            <a:noFill/>
          </a:ln>
        </p:spPr>
      </p:pic>
      <p:sp>
        <p:nvSpPr>
          <p:cNvPr id="292" name="Google Shape;292;p17"/>
          <p:cNvSpPr txBox="1"/>
          <p:nvPr/>
        </p:nvSpPr>
        <p:spPr>
          <a:xfrm>
            <a:off x="2027650" y="6300775"/>
            <a:ext cx="5528100" cy="50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a:solidFill>
                  <a:schemeClr val="dk1"/>
                </a:solidFill>
                <a:latin typeface="Impact"/>
                <a:ea typeface="Impact"/>
                <a:cs typeface="Impact"/>
                <a:sym typeface="Impact"/>
              </a:rPr>
              <a:t>Partenariat avec</a:t>
            </a:r>
            <a:r>
              <a:rPr lang="fr-FR" sz="2800">
                <a:solidFill>
                  <a:schemeClr val="dk1"/>
                </a:solidFill>
                <a:latin typeface="Impact"/>
                <a:ea typeface="Impact"/>
                <a:cs typeface="Impact"/>
                <a:sym typeface="Impact"/>
              </a:rPr>
              <a:t> LE FOURGON</a:t>
            </a:r>
            <a:endParaRPr sz="2800">
              <a:solidFill>
                <a:schemeClr val="dk1"/>
              </a:solidFill>
              <a:latin typeface="Impact"/>
              <a:ea typeface="Impact"/>
              <a:cs typeface="Impact"/>
              <a:sym typeface="Impact"/>
            </a:endParaRPr>
          </a:p>
          <a:p>
            <a:pPr marL="0" lvl="0" indent="0" algn="l" rtl="0">
              <a:spcBef>
                <a:spcPts val="0"/>
              </a:spcBef>
              <a:spcAft>
                <a:spcPts val="0"/>
              </a:spcAft>
              <a:buNone/>
            </a:pPr>
            <a:endParaRPr sz="1600">
              <a:solidFill>
                <a:schemeClr val="dk1"/>
              </a:solidFill>
              <a:latin typeface="Impact"/>
              <a:ea typeface="Impact"/>
              <a:cs typeface="Impact"/>
              <a:sym typeface="Impac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18"/>
          <p:cNvPicPr preferRelativeResize="0"/>
          <p:nvPr/>
        </p:nvPicPr>
        <p:blipFill rotWithShape="1">
          <a:blip r:embed="rId3">
            <a:alphaModFix/>
          </a:blip>
          <a:srcRect/>
          <a:stretch/>
        </p:blipFill>
        <p:spPr>
          <a:xfrm>
            <a:off x="0" y="0"/>
            <a:ext cx="9906000" cy="6858000"/>
          </a:xfrm>
          <a:prstGeom prst="rect">
            <a:avLst/>
          </a:prstGeom>
          <a:noFill/>
          <a:ln>
            <a:noFill/>
          </a:ln>
        </p:spPr>
      </p:pic>
      <p:sp>
        <p:nvSpPr>
          <p:cNvPr id="299" name="Google Shape;299;p18"/>
          <p:cNvSpPr txBox="1"/>
          <p:nvPr/>
        </p:nvSpPr>
        <p:spPr>
          <a:xfrm>
            <a:off x="-602797" y="0"/>
            <a:ext cx="1111159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200">
                <a:solidFill>
                  <a:srgbClr val="3A7D22"/>
                </a:solidFill>
                <a:latin typeface="Arial"/>
                <a:ea typeface="Arial"/>
                <a:cs typeface="Arial"/>
                <a:sym typeface="Arial"/>
              </a:rPr>
              <a:t>- Notre pilier N°3 : Préserver l’environnement-</a:t>
            </a:r>
            <a:endParaRPr/>
          </a:p>
        </p:txBody>
      </p:sp>
      <p:sp>
        <p:nvSpPr>
          <p:cNvPr id="300" name="Google Shape;300;p18"/>
          <p:cNvSpPr txBox="1"/>
          <p:nvPr/>
        </p:nvSpPr>
        <p:spPr>
          <a:xfrm>
            <a:off x="198120" y="584775"/>
            <a:ext cx="9509759" cy="1477328"/>
          </a:xfrm>
          <a:prstGeom prst="rect">
            <a:avLst/>
          </a:prstGeom>
          <a:solidFill>
            <a:srgbClr val="BFBFB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chemeClr val="dk1"/>
                </a:solidFill>
                <a:latin typeface="Arial"/>
                <a:ea typeface="Arial"/>
                <a:cs typeface="Arial"/>
                <a:sym typeface="Arial"/>
              </a:rPr>
              <a:t>Ambition 2024 :</a:t>
            </a:r>
            <a:endParaRPr/>
          </a:p>
          <a:p>
            <a:pPr marL="0" marR="0" lvl="0" indent="0" algn="l" rtl="0">
              <a:spcBef>
                <a:spcPts val="0"/>
              </a:spcBef>
              <a:spcAft>
                <a:spcPts val="0"/>
              </a:spcAft>
              <a:buNone/>
            </a:pPr>
            <a:r>
              <a:rPr lang="fr-FR" sz="1800">
                <a:solidFill>
                  <a:schemeClr val="dk1"/>
                </a:solidFill>
                <a:latin typeface="Arial"/>
                <a:ea typeface="Arial"/>
                <a:cs typeface="Arial"/>
                <a:sym typeface="Arial"/>
              </a:rPr>
              <a:t>Nous proposons des produits respectueux de l’environnement grâce au mode de production vertueux de notre fournisseur principal SCHMIDT GROUPE. Mais les Ets BAEY veulent participer activement à cette protection de l’environnement. Pour nous, cela signifie : le respect de bonnes pratiques au quotidien et y faire adhérer nos parties prenantes.</a:t>
            </a:r>
            <a:endParaRPr sz="1800" b="1">
              <a:solidFill>
                <a:schemeClr val="dk1"/>
              </a:solidFill>
              <a:latin typeface="Arial"/>
              <a:ea typeface="Arial"/>
              <a:cs typeface="Arial"/>
              <a:sym typeface="Arial"/>
            </a:endParaRPr>
          </a:p>
        </p:txBody>
      </p:sp>
      <p:sp>
        <p:nvSpPr>
          <p:cNvPr id="301" name="Google Shape;301;p18"/>
          <p:cNvSpPr txBox="1"/>
          <p:nvPr/>
        </p:nvSpPr>
        <p:spPr>
          <a:xfrm>
            <a:off x="198120" y="2062103"/>
            <a:ext cx="9509700" cy="48333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1400">
                <a:solidFill>
                  <a:schemeClr val="dk1"/>
                </a:solidFill>
                <a:latin typeface="Arial"/>
                <a:ea typeface="Arial"/>
                <a:cs typeface="Arial"/>
                <a:sym typeface="Arial"/>
              </a:rPr>
              <a:t>-Notre bilan carbone indique que le post le plus </a:t>
            </a:r>
            <a:r>
              <a:rPr lang="fr-FR">
                <a:solidFill>
                  <a:schemeClr val="dk1"/>
                </a:solidFill>
              </a:rPr>
              <a:t>impactant</a:t>
            </a:r>
            <a:r>
              <a:rPr lang="fr-FR" sz="1400">
                <a:solidFill>
                  <a:schemeClr val="dk1"/>
                </a:solidFill>
                <a:latin typeface="Arial"/>
                <a:ea typeface="Arial"/>
                <a:cs typeface="Arial"/>
                <a:sym typeface="Arial"/>
              </a:rPr>
              <a:t> concerne nos achats (42% des émissions), Nous avons peu d’actions possibles sur ce domaine car notre fournisseur principal est SCHMIDT GROUPE (90% de nos achats). Néanmoins, nous faisons le choix de </a:t>
            </a:r>
            <a:r>
              <a:rPr lang="fr-FR" sz="1400" b="1">
                <a:solidFill>
                  <a:schemeClr val="dk1"/>
                </a:solidFill>
                <a:latin typeface="Arial"/>
                <a:ea typeface="Arial"/>
                <a:cs typeface="Arial"/>
                <a:sym typeface="Arial"/>
              </a:rPr>
              <a:t>travailler avec des fournisseurs locaux </a:t>
            </a:r>
            <a:r>
              <a:rPr lang="fr-FR" sz="1400">
                <a:solidFill>
                  <a:schemeClr val="dk1"/>
                </a:solidFill>
              </a:rPr>
              <a:t>(70% de nos partenaires)</a:t>
            </a:r>
            <a:r>
              <a:rPr lang="fr-FR" sz="1400" b="1">
                <a:solidFill>
                  <a:schemeClr val="dk1"/>
                </a:solidFill>
                <a:latin typeface="Arial"/>
                <a:ea typeface="Arial"/>
                <a:cs typeface="Arial"/>
                <a:sym typeface="Arial"/>
              </a:rPr>
              <a:t> </a:t>
            </a:r>
            <a:r>
              <a:rPr lang="fr-FR" sz="1400">
                <a:solidFill>
                  <a:schemeClr val="dk1"/>
                </a:solidFill>
                <a:latin typeface="Arial"/>
                <a:ea typeface="Arial"/>
                <a:cs typeface="Arial"/>
                <a:sym typeface="Arial"/>
              </a:rPr>
              <a:t>pour le reste de nos achats. Leur engagement RSE est également un critère de sélection.</a:t>
            </a:r>
            <a:endParaRPr/>
          </a:p>
          <a:p>
            <a:pPr marL="0" marR="0" lvl="0" indent="0" algn="just" rtl="0">
              <a:spcBef>
                <a:spcPts val="0"/>
              </a:spcBef>
              <a:spcAft>
                <a:spcPts val="0"/>
              </a:spcAft>
              <a:buNone/>
            </a:pPr>
            <a:endParaRPr sz="1400">
              <a:solidFill>
                <a:schemeClr val="dk1"/>
              </a:solidFill>
              <a:latin typeface="Arial"/>
              <a:ea typeface="Arial"/>
              <a:cs typeface="Arial"/>
              <a:sym typeface="Arial"/>
            </a:endParaRPr>
          </a:p>
          <a:p>
            <a:pPr marL="0" marR="0" lvl="0" indent="0" algn="just" rtl="0">
              <a:spcBef>
                <a:spcPts val="0"/>
              </a:spcBef>
              <a:spcAft>
                <a:spcPts val="0"/>
              </a:spcAft>
              <a:buNone/>
            </a:pPr>
            <a:r>
              <a:rPr lang="fr-FR" sz="1400">
                <a:solidFill>
                  <a:schemeClr val="dk1"/>
                </a:solidFill>
                <a:latin typeface="Arial"/>
                <a:ea typeface="Arial"/>
                <a:cs typeface="Arial"/>
                <a:sym typeface="Arial"/>
              </a:rPr>
              <a:t>-Pour 2024, nous souhaitons </a:t>
            </a:r>
            <a:r>
              <a:rPr lang="fr-FR" sz="1400" b="1">
                <a:solidFill>
                  <a:schemeClr val="dk1"/>
                </a:solidFill>
                <a:latin typeface="Arial"/>
                <a:ea typeface="Arial"/>
                <a:cs typeface="Arial"/>
                <a:sym typeface="Arial"/>
              </a:rPr>
              <a:t>diriger nos clients vers des achats plus responsables</a:t>
            </a:r>
            <a:r>
              <a:rPr lang="fr-FR" sz="1400">
                <a:solidFill>
                  <a:schemeClr val="dk1"/>
                </a:solidFill>
                <a:latin typeface="Arial"/>
                <a:ea typeface="Arial"/>
                <a:cs typeface="Arial"/>
                <a:sym typeface="Arial"/>
              </a:rPr>
              <a:t>. Pour cela, les cuisines en matière recyclée sont clairement identifiées en magasin (affiches, discours clients, blog). Nous souhaitons également mettre en valeur les électroménagers les moins énergivores et former nos équipes (argumentaires de vente, notions techniques, conseils pour bien entretenir et utiliser les électroménagers pour moins consommer et augmenter la durabilité). </a:t>
            </a:r>
            <a:endParaRPr/>
          </a:p>
          <a:p>
            <a:pPr marL="0" marR="0" lvl="0" indent="0" algn="just" rtl="0">
              <a:spcBef>
                <a:spcPts val="0"/>
              </a:spcBef>
              <a:spcAft>
                <a:spcPts val="0"/>
              </a:spcAft>
              <a:buNone/>
            </a:pPr>
            <a:r>
              <a:rPr lang="fr-FR" sz="1400">
                <a:solidFill>
                  <a:schemeClr val="dk1"/>
                </a:solidFill>
                <a:latin typeface="Arial"/>
                <a:ea typeface="Arial"/>
                <a:cs typeface="Arial"/>
                <a:sym typeface="Arial"/>
              </a:rPr>
              <a:t>Enfin, nous </a:t>
            </a:r>
            <a:r>
              <a:rPr lang="fr-FR" sz="1400" b="1">
                <a:solidFill>
                  <a:schemeClr val="dk1"/>
                </a:solidFill>
                <a:latin typeface="Arial"/>
                <a:ea typeface="Arial"/>
                <a:cs typeface="Arial"/>
                <a:sym typeface="Arial"/>
              </a:rPr>
              <a:t>postons des articles</a:t>
            </a:r>
            <a:r>
              <a:rPr lang="fr-FR" sz="1400">
                <a:solidFill>
                  <a:schemeClr val="dk1"/>
                </a:solidFill>
                <a:latin typeface="Arial"/>
                <a:ea typeface="Arial"/>
                <a:cs typeface="Arial"/>
                <a:sym typeface="Arial"/>
              </a:rPr>
              <a:t> sur le blog Ets BAEY et sur nos réseaux sociaux sur les bonnes pratiques pour consommer moins d’énergie et préserver notre environnement. Pour </a:t>
            </a:r>
            <a:r>
              <a:rPr lang="fr-FR">
                <a:solidFill>
                  <a:schemeClr val="dk1"/>
                </a:solidFill>
              </a:rPr>
              <a:t>connaître</a:t>
            </a:r>
            <a:r>
              <a:rPr lang="fr-FR" sz="1400">
                <a:solidFill>
                  <a:schemeClr val="dk1"/>
                </a:solidFill>
                <a:latin typeface="Arial"/>
                <a:ea typeface="Arial"/>
                <a:cs typeface="Arial"/>
                <a:sym typeface="Arial"/>
              </a:rPr>
              <a:t> leur impact, nous suivons le nombre de « J’AIME » sur nos posts environnementaux.</a:t>
            </a:r>
            <a:endParaRPr/>
          </a:p>
          <a:p>
            <a:pPr marL="0" marR="0" lvl="0" indent="0" algn="just" rtl="0">
              <a:spcBef>
                <a:spcPts val="0"/>
              </a:spcBef>
              <a:spcAft>
                <a:spcPts val="0"/>
              </a:spcAft>
              <a:buNone/>
            </a:pPr>
            <a:endParaRPr sz="1400">
              <a:solidFill>
                <a:schemeClr val="dk1"/>
              </a:solidFill>
              <a:latin typeface="Arial"/>
              <a:ea typeface="Arial"/>
              <a:cs typeface="Arial"/>
              <a:sym typeface="Arial"/>
            </a:endParaRPr>
          </a:p>
          <a:p>
            <a:pPr marL="0" marR="0" lvl="0" indent="0" algn="just" rtl="0">
              <a:spcBef>
                <a:spcPts val="0"/>
              </a:spcBef>
              <a:spcAft>
                <a:spcPts val="0"/>
              </a:spcAft>
              <a:buNone/>
            </a:pPr>
            <a:r>
              <a:rPr lang="fr-FR" sz="1400">
                <a:solidFill>
                  <a:schemeClr val="dk1"/>
                </a:solidFill>
                <a:latin typeface="Arial"/>
                <a:ea typeface="Arial"/>
                <a:cs typeface="Arial"/>
                <a:sym typeface="Arial"/>
              </a:rPr>
              <a:t>-En 2024, nous voulons </a:t>
            </a:r>
            <a:r>
              <a:rPr lang="fr-FR" sz="1400" b="1">
                <a:solidFill>
                  <a:schemeClr val="dk1"/>
                </a:solidFill>
                <a:latin typeface="Arial"/>
                <a:ea typeface="Arial"/>
                <a:cs typeface="Arial"/>
                <a:sym typeface="Arial"/>
              </a:rPr>
              <a:t>participer à des journées en faveur de l’environnement</a:t>
            </a:r>
            <a:r>
              <a:rPr lang="fr-FR" sz="1400">
                <a:solidFill>
                  <a:schemeClr val="dk1"/>
                </a:solidFill>
                <a:latin typeface="Arial"/>
                <a:ea typeface="Arial"/>
                <a:cs typeface="Arial"/>
                <a:sym typeface="Arial"/>
              </a:rPr>
              <a:t>, Ainsi, nous faisons une bonne action et pouvons communiquer sur ces évènements pour continuer à éduquer nos parties prenantes. Il s’agit par exemple de la semaine TOUS AU COMPOST ou du WORLD CLEAN UP DAY.</a:t>
            </a:r>
            <a:endParaRPr/>
          </a:p>
          <a:p>
            <a:pPr marL="0" marR="0" lvl="0" indent="0" algn="just" rtl="0">
              <a:spcBef>
                <a:spcPts val="0"/>
              </a:spcBef>
              <a:spcAft>
                <a:spcPts val="0"/>
              </a:spcAft>
              <a:buNone/>
            </a:pPr>
            <a:endParaRPr sz="1400">
              <a:solidFill>
                <a:schemeClr val="dk1"/>
              </a:solidFill>
              <a:latin typeface="Arial"/>
              <a:ea typeface="Arial"/>
              <a:cs typeface="Arial"/>
              <a:sym typeface="Arial"/>
            </a:endParaRPr>
          </a:p>
          <a:p>
            <a:pPr marL="0" marR="0" lvl="0" indent="0" algn="just" rtl="0">
              <a:spcBef>
                <a:spcPts val="0"/>
              </a:spcBef>
              <a:spcAft>
                <a:spcPts val="0"/>
              </a:spcAft>
              <a:buNone/>
            </a:pPr>
            <a:r>
              <a:rPr lang="fr-FR" sz="1400">
                <a:solidFill>
                  <a:schemeClr val="dk1"/>
                </a:solidFill>
                <a:latin typeface="Arial"/>
                <a:ea typeface="Arial"/>
                <a:cs typeface="Arial"/>
                <a:sym typeface="Arial"/>
              </a:rPr>
              <a:t>-Enfin, notre ambition est de continuer à </a:t>
            </a:r>
            <a:r>
              <a:rPr lang="fr-FR" sz="1400" b="1">
                <a:solidFill>
                  <a:schemeClr val="dk1"/>
                </a:solidFill>
                <a:latin typeface="Arial"/>
                <a:ea typeface="Arial"/>
                <a:cs typeface="Arial"/>
                <a:sym typeface="Arial"/>
              </a:rPr>
              <a:t>réduire notre consommation d'énergie </a:t>
            </a:r>
            <a:r>
              <a:rPr lang="fr-FR" sz="1400">
                <a:solidFill>
                  <a:schemeClr val="dk1"/>
                </a:solidFill>
                <a:latin typeface="Arial"/>
                <a:ea typeface="Arial"/>
                <a:cs typeface="Arial"/>
                <a:sym typeface="Arial"/>
              </a:rPr>
              <a:t>: éclairages LED et détecteurs de présence dans 100% de nos locaux. Réflexion sur la mise en place d’un programme GTB. Optimiser le 0 papier chez BRISACH avec la signature électronique.</a:t>
            </a:r>
            <a:endParaRPr/>
          </a:p>
          <a:p>
            <a:pPr marL="0" marR="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2"/>
          <p:cNvPicPr preferRelativeResize="0"/>
          <p:nvPr/>
        </p:nvPicPr>
        <p:blipFill rotWithShape="1">
          <a:blip r:embed="rId3">
            <a:alphaModFix/>
          </a:blip>
          <a:srcRect/>
          <a:stretch/>
        </p:blipFill>
        <p:spPr>
          <a:xfrm>
            <a:off x="0" y="0"/>
            <a:ext cx="9906000" cy="6858000"/>
          </a:xfrm>
          <a:prstGeom prst="rect">
            <a:avLst/>
          </a:prstGeom>
          <a:noFill/>
          <a:ln>
            <a:noFill/>
          </a:ln>
        </p:spPr>
      </p:pic>
      <p:sp>
        <p:nvSpPr>
          <p:cNvPr id="106" name="Google Shape;106;p2"/>
          <p:cNvSpPr txBox="1"/>
          <p:nvPr/>
        </p:nvSpPr>
        <p:spPr>
          <a:xfrm>
            <a:off x="2413800" y="3254900"/>
            <a:ext cx="7456200" cy="31707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100"/>
              <a:buNone/>
            </a:pPr>
            <a:r>
              <a:rPr lang="fr-FR" sz="800" i="1">
                <a:solidFill>
                  <a:schemeClr val="dk1"/>
                </a:solidFill>
              </a:rPr>
              <a:t>“Aujourd’hui, nous sommes face à des consommateurs plus</a:t>
            </a:r>
            <a:r>
              <a:rPr lang="fr-FR" sz="800" b="1" i="1">
                <a:solidFill>
                  <a:schemeClr val="dk1"/>
                </a:solidFill>
              </a:rPr>
              <a:t> responsables et plus exigeants</a:t>
            </a:r>
            <a:r>
              <a:rPr lang="fr-FR" sz="800" i="1">
                <a:solidFill>
                  <a:schemeClr val="dk1"/>
                </a:solidFill>
              </a:rPr>
              <a:t> : 43% d’entres eux se disent prêts à payer plus cher un produit qu’ils jugent plus écologique.</a:t>
            </a:r>
            <a:endParaRPr sz="800" i="1">
              <a:solidFill>
                <a:schemeClr val="dk1"/>
              </a:solidFill>
            </a:endParaRPr>
          </a:p>
          <a:p>
            <a:pPr marL="0" lvl="0" indent="0" algn="l" rtl="0">
              <a:lnSpc>
                <a:spcPct val="100000"/>
              </a:lnSpc>
              <a:spcBef>
                <a:spcPts val="0"/>
              </a:spcBef>
              <a:spcAft>
                <a:spcPts val="0"/>
              </a:spcAft>
              <a:buSzPts val="1100"/>
              <a:buNone/>
            </a:pPr>
            <a:r>
              <a:rPr lang="fr-FR" sz="800" b="1" i="1">
                <a:solidFill>
                  <a:schemeClr val="dk1"/>
                </a:solidFill>
              </a:rPr>
              <a:t>La production Française à prix égal est par ailleurs plébiscitée par 91% des ménages</a:t>
            </a:r>
            <a:r>
              <a:rPr lang="fr-FR" sz="800" i="1">
                <a:solidFill>
                  <a:schemeClr val="dk1"/>
                </a:solidFill>
              </a:rPr>
              <a:t> interrogés. </a:t>
            </a:r>
            <a:endParaRPr sz="800" i="1">
              <a:solidFill>
                <a:schemeClr val="dk1"/>
              </a:solidFill>
            </a:endParaRPr>
          </a:p>
          <a:p>
            <a:pPr marL="0" lvl="0" indent="0" algn="l" rtl="0">
              <a:lnSpc>
                <a:spcPct val="100000"/>
              </a:lnSpc>
              <a:spcBef>
                <a:spcPts val="0"/>
              </a:spcBef>
              <a:spcAft>
                <a:spcPts val="0"/>
              </a:spcAft>
              <a:buSzPts val="1100"/>
              <a:buNone/>
            </a:pPr>
            <a:r>
              <a:rPr lang="fr-FR" sz="800" b="1" i="1">
                <a:solidFill>
                  <a:schemeClr val="dk1"/>
                </a:solidFill>
              </a:rPr>
              <a:t>L’indice de réparabilité des produits électroménagers</a:t>
            </a:r>
            <a:r>
              <a:rPr lang="fr-FR" sz="800" i="1">
                <a:solidFill>
                  <a:schemeClr val="dk1"/>
                </a:solidFill>
              </a:rPr>
              <a:t> est de plus en plus pris en compte : plus de la moitié des ménages déclarent le consulter avant de réaliser un achat. 85% déclarent qu’un indice faible pourrait leur faire renoncer à l’achat d’un produit au profit d’un autre à l’indice plus élevé.</a:t>
            </a:r>
            <a:endParaRPr sz="800" i="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800" i="1">
              <a:solidFill>
                <a:schemeClr val="dk1"/>
              </a:solidFill>
            </a:endParaRPr>
          </a:p>
          <a:p>
            <a:pPr marL="0" lvl="0" indent="0" algn="l" rtl="0">
              <a:lnSpc>
                <a:spcPct val="100000"/>
              </a:lnSpc>
              <a:spcBef>
                <a:spcPts val="0"/>
              </a:spcBef>
              <a:spcAft>
                <a:spcPts val="0"/>
              </a:spcAft>
              <a:buSzPts val="1100"/>
              <a:buNone/>
            </a:pPr>
            <a:r>
              <a:rPr lang="fr-FR" sz="800" i="1">
                <a:solidFill>
                  <a:schemeClr val="dk1"/>
                </a:solidFill>
              </a:rPr>
              <a:t>Fort de ces constats nous sommes conscients que nous devons maintenir un niveau d’exigence élevé entre nos achats, nos consommations et nos pratiques afin que nos clients soient les témoins de nos actes alignés à nos valeurs. </a:t>
            </a:r>
            <a:endParaRPr sz="800" i="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800" i="1">
              <a:solidFill>
                <a:schemeClr val="dk1"/>
              </a:solidFill>
            </a:endParaRPr>
          </a:p>
          <a:p>
            <a:pPr marL="0" lvl="0" indent="0" algn="l" rtl="0">
              <a:lnSpc>
                <a:spcPct val="100000"/>
              </a:lnSpc>
              <a:spcBef>
                <a:spcPts val="0"/>
              </a:spcBef>
              <a:spcAft>
                <a:spcPts val="0"/>
              </a:spcAft>
              <a:buSzPts val="1100"/>
              <a:buNone/>
            </a:pPr>
            <a:r>
              <a:rPr lang="fr-FR" sz="800" i="1">
                <a:solidFill>
                  <a:schemeClr val="dk1"/>
                </a:solidFill>
              </a:rPr>
              <a:t>Dans le cadre de notre engagement envers la durabilité et la qualité de vie, nous nous concentrons sur le développement des ventes de systèmes de filtration de l’eau (type GROHE Blue Pure). De plus, nous explorons la vente de fontaines à eau afin d’offrir des options variées et accessibles à nos clients. </a:t>
            </a:r>
            <a:endParaRPr sz="800" i="1">
              <a:solidFill>
                <a:schemeClr val="dk1"/>
              </a:solidFill>
            </a:endParaRPr>
          </a:p>
          <a:p>
            <a:pPr marL="0" lvl="0" indent="0" algn="l" rtl="0">
              <a:lnSpc>
                <a:spcPct val="100000"/>
              </a:lnSpc>
              <a:spcBef>
                <a:spcPts val="0"/>
              </a:spcBef>
              <a:spcAft>
                <a:spcPts val="0"/>
              </a:spcAft>
              <a:buSzPts val="1100"/>
              <a:buNone/>
            </a:pPr>
            <a:r>
              <a:rPr lang="fr-FR" sz="800" i="1">
                <a:solidFill>
                  <a:schemeClr val="dk1"/>
                </a:solidFill>
              </a:rPr>
              <a:t>Nous avons également pour objectif de réduire nos déchets en collaborant étroitement avec nos fournisseurs. Par exemple, nous avons prévu d’arrêter l’utilisation de polystyrène chez BSH à partir du 1</a:t>
            </a:r>
            <a:r>
              <a:rPr lang="fr-FR" sz="800" i="1" baseline="30000">
                <a:solidFill>
                  <a:schemeClr val="dk1"/>
                </a:solidFill>
              </a:rPr>
              <a:t>er</a:t>
            </a:r>
            <a:r>
              <a:rPr lang="fr-FR" sz="800" i="1">
                <a:solidFill>
                  <a:schemeClr val="dk1"/>
                </a:solidFill>
              </a:rPr>
              <a:t> janvier 2025. Cette initiative s’inscrit dans une démarche plus large de développement de notre centre de tri, qui nous permettra de </a:t>
            </a:r>
            <a:r>
              <a:rPr lang="fr-FR" sz="800" b="1" i="1">
                <a:solidFill>
                  <a:schemeClr val="dk1"/>
                </a:solidFill>
              </a:rPr>
              <a:t>retraiter TOUS NOS DÉCHETS</a:t>
            </a:r>
            <a:r>
              <a:rPr lang="fr-FR" sz="800" i="1">
                <a:solidFill>
                  <a:schemeClr val="dk1"/>
                </a:solidFill>
              </a:rPr>
              <a:t> de manière efficace et responsable. Nous nous engageons à ne travailler qu’avec des centres de tri dédiés aux professionnels, garantissant ainsi un traitement approprié et respectueux de l’environnement. </a:t>
            </a:r>
            <a:endParaRPr sz="800" i="1">
              <a:solidFill>
                <a:schemeClr val="dk1"/>
              </a:solidFill>
            </a:endParaRPr>
          </a:p>
          <a:p>
            <a:pPr marL="0" lvl="0" indent="0" algn="l" rtl="0">
              <a:lnSpc>
                <a:spcPct val="100000"/>
              </a:lnSpc>
              <a:spcBef>
                <a:spcPts val="0"/>
              </a:spcBef>
              <a:spcAft>
                <a:spcPts val="0"/>
              </a:spcAft>
              <a:buSzPts val="1100"/>
              <a:buNone/>
            </a:pPr>
            <a:endParaRPr sz="800" i="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fr-FR" sz="800" i="1">
                <a:solidFill>
                  <a:schemeClr val="dk1"/>
                </a:solidFill>
              </a:rPr>
              <a:t>Nous croyons fermement qu’il est essentiel d’impliquer nos clients dans des pratiques durables. Pour cela, nous mettons en avant des solutions de recyclage accessibles et pratiques : par exemple, la promotion de poubelles sélectives pour encourager le tri des déchets à la source. De plus, nous proposons l’installation de composteurs dans les cuisines, en mobilisant des partenaires locaux pour faciliter cette démarche et répondre à l’obligation légale de janvier 2024 en la matière. Ces initiatives visent à sensibiliser nos clients à l’importance du recyclage et à les accompagner dans une transition vers des habitudes de consommation plus respectueuses de l’environnement.”</a:t>
            </a:r>
            <a:endParaRPr sz="800" i="1">
              <a:solidFill>
                <a:schemeClr val="dk1"/>
              </a:solidFill>
            </a:endParaRPr>
          </a:p>
          <a:p>
            <a:pPr marL="0" marR="0" lvl="0" indent="0" algn="r" rtl="0">
              <a:lnSpc>
                <a:spcPct val="100000"/>
              </a:lnSpc>
              <a:spcBef>
                <a:spcPts val="0"/>
              </a:spcBef>
              <a:spcAft>
                <a:spcPts val="0"/>
              </a:spcAft>
              <a:buNone/>
            </a:pPr>
            <a:endParaRPr sz="1600">
              <a:solidFill>
                <a:schemeClr val="dk1"/>
              </a:solidFill>
            </a:endParaRPr>
          </a:p>
          <a:p>
            <a:pPr marL="0" marR="0" lvl="0" indent="0" algn="r" rtl="0">
              <a:lnSpc>
                <a:spcPct val="100000"/>
              </a:lnSpc>
              <a:spcBef>
                <a:spcPts val="0"/>
              </a:spcBef>
              <a:spcAft>
                <a:spcPts val="0"/>
              </a:spcAft>
              <a:buNone/>
            </a:pPr>
            <a:r>
              <a:rPr lang="fr-FR" sz="1600">
                <a:solidFill>
                  <a:schemeClr val="dk1"/>
                </a:solidFill>
              </a:rPr>
              <a:t>ALEXANDRA DEVAUX, Directrice commerciale Ets BAEY</a:t>
            </a:r>
            <a:endParaRPr sz="1600">
              <a:solidFill>
                <a:schemeClr val="dk1"/>
              </a:solidFill>
            </a:endParaRPr>
          </a:p>
        </p:txBody>
      </p:sp>
      <p:sp>
        <p:nvSpPr>
          <p:cNvPr id="107" name="Google Shape;107;p2"/>
          <p:cNvSpPr txBox="1"/>
          <p:nvPr/>
        </p:nvSpPr>
        <p:spPr>
          <a:xfrm>
            <a:off x="205575" y="561925"/>
            <a:ext cx="6373200" cy="2334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sz="800" i="1">
                <a:solidFill>
                  <a:schemeClr val="dk1"/>
                </a:solidFill>
              </a:rPr>
              <a:t>“Je suis très fier des changements effectués dans notre entreprise depuis le lancement de notre démarche RSE.</a:t>
            </a:r>
            <a:endParaRPr sz="800" i="1">
              <a:solidFill>
                <a:schemeClr val="dk1"/>
              </a:solidFill>
            </a:endParaRPr>
          </a:p>
          <a:p>
            <a:pPr marL="0" lvl="0" indent="0" algn="l" rtl="0">
              <a:lnSpc>
                <a:spcPct val="100000"/>
              </a:lnSpc>
              <a:spcBef>
                <a:spcPts val="0"/>
              </a:spcBef>
              <a:spcAft>
                <a:spcPts val="0"/>
              </a:spcAft>
              <a:buNone/>
            </a:pPr>
            <a:r>
              <a:rPr lang="fr-FR" sz="800" i="1">
                <a:solidFill>
                  <a:schemeClr val="dk1"/>
                </a:solidFill>
              </a:rPr>
              <a:t>Nous sommes </a:t>
            </a:r>
            <a:r>
              <a:rPr lang="fr-FR" sz="800" b="1" i="1">
                <a:solidFill>
                  <a:schemeClr val="dk1"/>
                </a:solidFill>
              </a:rPr>
              <a:t>TOUS </a:t>
            </a:r>
            <a:r>
              <a:rPr lang="fr-FR" sz="800" i="1">
                <a:solidFill>
                  <a:schemeClr val="dk1"/>
                </a:solidFill>
              </a:rPr>
              <a:t>en action pour rendre le monde plus beau, et réduire notre impact sur l’environnement en changeant nos comportements, ceux de nos clients et de nos parties prenantes.</a:t>
            </a:r>
            <a:endParaRPr sz="800" i="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800" i="1">
              <a:solidFill>
                <a:schemeClr val="dk1"/>
              </a:solidFill>
            </a:endParaRPr>
          </a:p>
          <a:p>
            <a:pPr marL="0" lvl="0" indent="0" algn="l" rtl="0">
              <a:lnSpc>
                <a:spcPct val="100000"/>
              </a:lnSpc>
              <a:spcBef>
                <a:spcPts val="0"/>
              </a:spcBef>
              <a:spcAft>
                <a:spcPts val="0"/>
              </a:spcAft>
              <a:buNone/>
            </a:pPr>
            <a:r>
              <a:rPr lang="fr-FR" sz="800" b="1" i="1">
                <a:solidFill>
                  <a:schemeClr val="dk1"/>
                </a:solidFill>
              </a:rPr>
              <a:t>Nos 2 axes majeurs</a:t>
            </a:r>
            <a:r>
              <a:rPr lang="fr-FR" sz="800" i="1">
                <a:solidFill>
                  <a:schemeClr val="dk1"/>
                </a:solidFill>
              </a:rPr>
              <a:t> (des collaborateurs épanouis, engagés vers la satisfaction totale de nos clients) nous permettent de continuer de croître dans un contexte économique très compliqué.</a:t>
            </a:r>
            <a:endParaRPr sz="800" i="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800" i="1">
              <a:solidFill>
                <a:schemeClr val="dk1"/>
              </a:solidFill>
            </a:endParaRPr>
          </a:p>
          <a:p>
            <a:pPr marL="0" lvl="0" indent="0" algn="l" rtl="0">
              <a:lnSpc>
                <a:spcPct val="100000"/>
              </a:lnSpc>
              <a:spcBef>
                <a:spcPts val="0"/>
              </a:spcBef>
              <a:spcAft>
                <a:spcPts val="0"/>
              </a:spcAft>
              <a:buNone/>
            </a:pPr>
            <a:r>
              <a:rPr lang="fr-FR" sz="800" i="1">
                <a:solidFill>
                  <a:schemeClr val="dk1"/>
                </a:solidFill>
              </a:rPr>
              <a:t>Côté RH, nous avons un taux de turn-over très faible et des enquêtes qui reflètent un excellent état d’esprit de l’ensemble de nos collaborateurs.</a:t>
            </a:r>
            <a:endParaRPr sz="800" i="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800" i="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fr-FR" sz="800" i="1">
                <a:solidFill>
                  <a:schemeClr val="dk1"/>
                </a:solidFill>
              </a:rPr>
              <a:t>Nous allons continuer de travailler en mettant l’accent sur les 2 thèmes suivants :</a:t>
            </a:r>
            <a:endParaRPr sz="800" i="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fr-FR" sz="800" i="1">
                <a:solidFill>
                  <a:schemeClr val="dk1"/>
                </a:solidFill>
              </a:rPr>
              <a:t>-&gt;améliorer le traitement des déchets sur toute la chaîne de valeur (des fournisseurs aux clients finaux)</a:t>
            </a:r>
            <a:endParaRPr sz="800" i="1">
              <a:solidFill>
                <a:schemeClr val="dk1"/>
              </a:solidFill>
            </a:endParaRPr>
          </a:p>
          <a:p>
            <a:pPr marL="0" lvl="0" indent="0" algn="l" rtl="0">
              <a:lnSpc>
                <a:spcPct val="100000"/>
              </a:lnSpc>
              <a:spcBef>
                <a:spcPts val="0"/>
              </a:spcBef>
              <a:spcAft>
                <a:spcPts val="0"/>
              </a:spcAft>
              <a:buNone/>
            </a:pPr>
            <a:r>
              <a:rPr lang="fr-FR" sz="800" i="1">
                <a:solidFill>
                  <a:schemeClr val="dk1"/>
                </a:solidFill>
              </a:rPr>
              <a:t>-&gt;développer notre stratégie RH (QVT, partage de la valeur, formations internes) </a:t>
            </a:r>
            <a:endParaRPr sz="800" i="1">
              <a:solidFill>
                <a:schemeClr val="dk1"/>
              </a:solidFill>
            </a:endParaRPr>
          </a:p>
          <a:p>
            <a:pPr marL="0" lvl="0" indent="0" algn="l" rtl="0">
              <a:lnSpc>
                <a:spcPct val="100000"/>
              </a:lnSpc>
              <a:spcBef>
                <a:spcPts val="1200"/>
              </a:spcBef>
              <a:spcAft>
                <a:spcPts val="0"/>
              </a:spcAft>
              <a:buNone/>
            </a:pPr>
            <a:r>
              <a:rPr lang="fr-FR" sz="800" i="1">
                <a:solidFill>
                  <a:schemeClr val="dk1"/>
                </a:solidFill>
              </a:rPr>
              <a:t>Chaque jour nous complétons notre plan d’actions RSE pour viser toujours plus haut. Grâce à l’ensemble de nos collaborateurs et de nos parties prenantes, nous souhaitons briser nos plafonds de verre  pour protéger notre environnement.”</a:t>
            </a:r>
            <a:endParaRPr sz="800" i="1">
              <a:solidFill>
                <a:schemeClr val="dk1"/>
              </a:solidFill>
            </a:endParaRPr>
          </a:p>
          <a:p>
            <a:pPr marL="0" lvl="0" indent="0" algn="r" rtl="0">
              <a:lnSpc>
                <a:spcPct val="100000"/>
              </a:lnSpc>
              <a:spcBef>
                <a:spcPts val="1200"/>
              </a:spcBef>
              <a:spcAft>
                <a:spcPts val="0"/>
              </a:spcAft>
              <a:buClr>
                <a:schemeClr val="dk1"/>
              </a:buClr>
              <a:buSzPts val="1100"/>
              <a:buFont typeface="Arial"/>
              <a:buNone/>
            </a:pPr>
            <a:r>
              <a:rPr lang="fr-FR" sz="1600">
                <a:solidFill>
                  <a:schemeClr val="dk1"/>
                </a:solidFill>
              </a:rPr>
              <a:t>MAXENCE BAEY, Gérant Ets BAEY</a:t>
            </a:r>
            <a:endParaRPr sz="1600">
              <a:solidFill>
                <a:schemeClr val="dk1"/>
              </a:solidFill>
            </a:endParaRPr>
          </a:p>
          <a:p>
            <a:pPr marL="0" lvl="0" indent="0" algn="l" rtl="0">
              <a:lnSpc>
                <a:spcPct val="100000"/>
              </a:lnSpc>
              <a:spcBef>
                <a:spcPts val="1200"/>
              </a:spcBef>
              <a:spcAft>
                <a:spcPts val="0"/>
              </a:spcAft>
              <a:buNone/>
            </a:pPr>
            <a:endParaRPr sz="900">
              <a:solidFill>
                <a:schemeClr val="dk1"/>
              </a:solidFill>
            </a:endParaRPr>
          </a:p>
        </p:txBody>
      </p:sp>
      <p:pic>
        <p:nvPicPr>
          <p:cNvPr id="108" name="Google Shape;108;p2"/>
          <p:cNvPicPr preferRelativeResize="0"/>
          <p:nvPr/>
        </p:nvPicPr>
        <p:blipFill>
          <a:blip r:embed="rId4">
            <a:alphaModFix/>
          </a:blip>
          <a:stretch>
            <a:fillRect/>
          </a:stretch>
        </p:blipFill>
        <p:spPr>
          <a:xfrm>
            <a:off x="304325" y="3380525"/>
            <a:ext cx="2109475" cy="2812642"/>
          </a:xfrm>
          <a:prstGeom prst="rect">
            <a:avLst/>
          </a:prstGeom>
          <a:noFill/>
          <a:ln>
            <a:noFill/>
          </a:ln>
        </p:spPr>
      </p:pic>
      <p:pic>
        <p:nvPicPr>
          <p:cNvPr id="109" name="Google Shape;109;p2"/>
          <p:cNvPicPr preferRelativeResize="0"/>
          <p:nvPr/>
        </p:nvPicPr>
        <p:blipFill rotWithShape="1">
          <a:blip r:embed="rId5">
            <a:alphaModFix/>
          </a:blip>
          <a:srcRect b="11134"/>
          <a:stretch/>
        </p:blipFill>
        <p:spPr>
          <a:xfrm>
            <a:off x="6902000" y="149000"/>
            <a:ext cx="2109474" cy="281265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3"/>
          <p:cNvPicPr preferRelativeResize="0"/>
          <p:nvPr/>
        </p:nvPicPr>
        <p:blipFill rotWithShape="1">
          <a:blip r:embed="rId3">
            <a:alphaModFix/>
          </a:blip>
          <a:srcRect/>
          <a:stretch/>
        </p:blipFill>
        <p:spPr>
          <a:xfrm>
            <a:off x="0" y="0"/>
            <a:ext cx="9906000" cy="6858000"/>
          </a:xfrm>
          <a:prstGeom prst="rect">
            <a:avLst/>
          </a:prstGeom>
          <a:noFill/>
          <a:ln>
            <a:noFill/>
          </a:ln>
        </p:spPr>
      </p:pic>
      <p:sp>
        <p:nvSpPr>
          <p:cNvPr id="115" name="Google Shape;115;p3"/>
          <p:cNvSpPr txBox="1"/>
          <p:nvPr/>
        </p:nvSpPr>
        <p:spPr>
          <a:xfrm>
            <a:off x="541773" y="110530"/>
            <a:ext cx="882245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600">
                <a:solidFill>
                  <a:srgbClr val="3A7D22"/>
                </a:solidFill>
                <a:latin typeface="Arial"/>
                <a:ea typeface="Arial"/>
                <a:cs typeface="Arial"/>
                <a:sym typeface="Arial"/>
              </a:rPr>
              <a:t>- Notre Vision -</a:t>
            </a:r>
            <a:endParaRPr/>
          </a:p>
        </p:txBody>
      </p:sp>
      <p:pic>
        <p:nvPicPr>
          <p:cNvPr id="116" name="Google Shape;116;p3" descr="Une image contenant texte, équipement électronique, CD&#10;&#10;Description générée automatiquement"/>
          <p:cNvPicPr preferRelativeResize="0"/>
          <p:nvPr/>
        </p:nvPicPr>
        <p:blipFill rotWithShape="1">
          <a:blip r:embed="rId4">
            <a:alphaModFix/>
          </a:blip>
          <a:srcRect/>
          <a:stretch/>
        </p:blipFill>
        <p:spPr>
          <a:xfrm>
            <a:off x="3289904" y="2166342"/>
            <a:ext cx="2861099" cy="2866405"/>
          </a:xfrm>
          <a:prstGeom prst="rect">
            <a:avLst/>
          </a:prstGeom>
          <a:noFill/>
          <a:ln>
            <a:noFill/>
          </a:ln>
        </p:spPr>
      </p:pic>
      <p:sp>
        <p:nvSpPr>
          <p:cNvPr id="117" name="Google Shape;117;p3"/>
          <p:cNvSpPr txBox="1"/>
          <p:nvPr/>
        </p:nvSpPr>
        <p:spPr>
          <a:xfrm>
            <a:off x="135417" y="756853"/>
            <a:ext cx="9425400" cy="61878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1400">
                <a:solidFill>
                  <a:srgbClr val="000000"/>
                </a:solidFill>
                <a:latin typeface="Arial"/>
                <a:ea typeface="Arial"/>
                <a:cs typeface="Arial"/>
                <a:sym typeface="Arial"/>
              </a:rPr>
              <a:t>La </a:t>
            </a:r>
            <a:r>
              <a:rPr lang="fr-FR" sz="2000" b="1">
                <a:solidFill>
                  <a:srgbClr val="3A7D22"/>
                </a:solidFill>
                <a:latin typeface="Arial"/>
                <a:ea typeface="Arial"/>
                <a:cs typeface="Arial"/>
                <a:sym typeface="Arial"/>
              </a:rPr>
              <a:t>raison d’être</a:t>
            </a:r>
            <a:r>
              <a:rPr lang="fr-FR" sz="1400">
                <a:solidFill>
                  <a:srgbClr val="000000"/>
                </a:solidFill>
                <a:latin typeface="Arial"/>
                <a:ea typeface="Arial"/>
                <a:cs typeface="Arial"/>
                <a:sym typeface="Arial"/>
              </a:rPr>
              <a:t> des Ets BAEY est « </a:t>
            </a:r>
            <a:r>
              <a:rPr lang="fr-FR" sz="1400" b="1">
                <a:solidFill>
                  <a:srgbClr val="000000"/>
                </a:solidFill>
                <a:latin typeface="Arial"/>
                <a:ea typeface="Arial"/>
                <a:cs typeface="Arial"/>
                <a:sym typeface="Arial"/>
              </a:rPr>
              <a:t>d’aménager le bien être des lieux de vies de nos clients</a:t>
            </a:r>
            <a:r>
              <a:rPr lang="fr-FR" sz="1400">
                <a:solidFill>
                  <a:srgbClr val="000000"/>
                </a:solidFill>
                <a:latin typeface="Arial"/>
                <a:ea typeface="Arial"/>
                <a:cs typeface="Arial"/>
                <a:sym typeface="Arial"/>
              </a:rPr>
              <a:t> » en nous adaptant à leurs besoins. Nous mettons au cœur de notre métier la satisfaction de nos clients, de nos collaborateurs tout en étant économiquement rentable. </a:t>
            </a:r>
            <a:endParaRPr/>
          </a:p>
          <a:p>
            <a:pPr marL="0" marR="0" lvl="0" indent="0" algn="just" rtl="0">
              <a:spcBef>
                <a:spcPts val="0"/>
              </a:spcBef>
              <a:spcAft>
                <a:spcPts val="0"/>
              </a:spcAft>
              <a:buNone/>
            </a:pPr>
            <a:endParaRPr sz="1400">
              <a:solidFill>
                <a:srgbClr val="000000"/>
              </a:solidFill>
              <a:latin typeface="Arial"/>
              <a:ea typeface="Arial"/>
              <a:cs typeface="Arial"/>
              <a:sym typeface="Arial"/>
            </a:endParaRPr>
          </a:p>
          <a:p>
            <a:pPr marL="0" marR="0" lvl="0" indent="0" algn="just" rtl="0">
              <a:spcBef>
                <a:spcPts val="0"/>
              </a:spcBef>
              <a:spcAft>
                <a:spcPts val="0"/>
              </a:spcAft>
              <a:buNone/>
            </a:pPr>
            <a:r>
              <a:rPr lang="fr-FR" sz="1400">
                <a:solidFill>
                  <a:srgbClr val="000000"/>
                </a:solidFill>
                <a:latin typeface="Arial"/>
                <a:ea typeface="Arial"/>
                <a:cs typeface="Arial"/>
                <a:sym typeface="Arial"/>
              </a:rPr>
              <a:t>Au-delà de cette raison d’être, notre </a:t>
            </a:r>
            <a:r>
              <a:rPr lang="fr-FR" sz="2000" b="1">
                <a:solidFill>
                  <a:srgbClr val="3A7D22"/>
                </a:solidFill>
                <a:latin typeface="Arial"/>
                <a:ea typeface="Arial"/>
                <a:cs typeface="Arial"/>
                <a:sym typeface="Arial"/>
              </a:rPr>
              <a:t>ambition</a:t>
            </a:r>
            <a:r>
              <a:rPr lang="fr-FR" sz="1400">
                <a:solidFill>
                  <a:srgbClr val="000000"/>
                </a:solidFill>
                <a:latin typeface="Arial"/>
                <a:ea typeface="Arial"/>
                <a:cs typeface="Arial"/>
                <a:sym typeface="Arial"/>
              </a:rPr>
              <a:t> est d’ »</a:t>
            </a:r>
            <a:r>
              <a:rPr lang="fr-FR" sz="1400" b="1" i="1" u="none" strike="noStrike">
                <a:solidFill>
                  <a:srgbClr val="000000"/>
                </a:solidFill>
                <a:latin typeface="Arial"/>
                <a:ea typeface="Arial"/>
                <a:cs typeface="Arial"/>
                <a:sym typeface="Arial"/>
              </a:rPr>
              <a:t>Influencer nos collaborateurs et nos clients au respect de l’environnement </a:t>
            </a:r>
            <a:r>
              <a:rPr lang="fr-FR" sz="1400" b="0" i="1" u="none" strike="noStrike">
                <a:solidFill>
                  <a:srgbClr val="000000"/>
                </a:solidFill>
                <a:latin typeface="Arial"/>
                <a:ea typeface="Arial"/>
                <a:cs typeface="Arial"/>
                <a:sym typeface="Arial"/>
              </a:rPr>
              <a:t>».</a:t>
            </a:r>
            <a:endParaRPr sz="1400">
              <a:solidFill>
                <a:srgbClr val="000000"/>
              </a:solidFill>
              <a:latin typeface="Arial"/>
              <a:ea typeface="Arial"/>
              <a:cs typeface="Arial"/>
              <a:sym typeface="Arial"/>
            </a:endParaRPr>
          </a:p>
          <a:p>
            <a:pPr marL="0" marR="0" lvl="0" indent="0" algn="just" rtl="0">
              <a:spcBef>
                <a:spcPts val="0"/>
              </a:spcBef>
              <a:spcAft>
                <a:spcPts val="0"/>
              </a:spcAft>
              <a:buNone/>
            </a:pPr>
            <a:endParaRPr sz="1400">
              <a:solidFill>
                <a:srgbClr val="000000"/>
              </a:solidFill>
              <a:latin typeface="Arial"/>
              <a:ea typeface="Arial"/>
              <a:cs typeface="Arial"/>
              <a:sym typeface="Arial"/>
            </a:endParaRPr>
          </a:p>
          <a:p>
            <a:pPr marL="0" marR="0" lvl="0" indent="0" algn="just" rtl="0">
              <a:spcBef>
                <a:spcPts val="0"/>
              </a:spcBef>
              <a:spcAft>
                <a:spcPts val="0"/>
              </a:spcAft>
              <a:buNone/>
            </a:pPr>
            <a:endParaRPr sz="1400">
              <a:solidFill>
                <a:srgbClr val="000000"/>
              </a:solidFill>
              <a:latin typeface="Arial"/>
              <a:ea typeface="Arial"/>
              <a:cs typeface="Arial"/>
              <a:sym typeface="Arial"/>
            </a:endParaRPr>
          </a:p>
          <a:p>
            <a:pPr marL="0" marR="0" lvl="0" indent="0" algn="just" rtl="0">
              <a:spcBef>
                <a:spcPts val="0"/>
              </a:spcBef>
              <a:spcAft>
                <a:spcPts val="0"/>
              </a:spcAft>
              <a:buNone/>
            </a:pPr>
            <a:endParaRPr sz="1400">
              <a:solidFill>
                <a:srgbClr val="000000"/>
              </a:solidFill>
              <a:latin typeface="Arial"/>
              <a:ea typeface="Arial"/>
              <a:cs typeface="Arial"/>
              <a:sym typeface="Arial"/>
            </a:endParaRPr>
          </a:p>
          <a:p>
            <a:pPr marL="0" marR="0" lvl="0" indent="0" algn="just" rtl="0">
              <a:spcBef>
                <a:spcPts val="0"/>
              </a:spcBef>
              <a:spcAft>
                <a:spcPts val="0"/>
              </a:spcAft>
              <a:buNone/>
            </a:pPr>
            <a:endParaRPr sz="1400">
              <a:solidFill>
                <a:srgbClr val="000000"/>
              </a:solidFill>
              <a:latin typeface="Arial"/>
              <a:ea typeface="Arial"/>
              <a:cs typeface="Arial"/>
              <a:sym typeface="Arial"/>
            </a:endParaRPr>
          </a:p>
          <a:p>
            <a:pPr marL="0" marR="0" lvl="0" indent="0" algn="just" rtl="0">
              <a:spcBef>
                <a:spcPts val="0"/>
              </a:spcBef>
              <a:spcAft>
                <a:spcPts val="0"/>
              </a:spcAft>
              <a:buNone/>
            </a:pPr>
            <a:endParaRPr sz="1400">
              <a:solidFill>
                <a:srgbClr val="000000"/>
              </a:solidFill>
              <a:latin typeface="Arial"/>
              <a:ea typeface="Arial"/>
              <a:cs typeface="Arial"/>
              <a:sym typeface="Arial"/>
            </a:endParaRPr>
          </a:p>
          <a:p>
            <a:pPr marL="0" marR="0" lvl="0" indent="0" algn="just" rtl="0">
              <a:spcBef>
                <a:spcPts val="0"/>
              </a:spcBef>
              <a:spcAft>
                <a:spcPts val="0"/>
              </a:spcAft>
              <a:buNone/>
            </a:pPr>
            <a:endParaRPr sz="1400">
              <a:solidFill>
                <a:srgbClr val="000000"/>
              </a:solidFill>
              <a:latin typeface="Arial"/>
              <a:ea typeface="Arial"/>
              <a:cs typeface="Arial"/>
              <a:sym typeface="Arial"/>
            </a:endParaRPr>
          </a:p>
          <a:p>
            <a:pPr marL="0" marR="0" lvl="0" indent="0" algn="just" rtl="0">
              <a:spcBef>
                <a:spcPts val="0"/>
              </a:spcBef>
              <a:spcAft>
                <a:spcPts val="0"/>
              </a:spcAft>
              <a:buNone/>
            </a:pPr>
            <a:endParaRPr sz="1400">
              <a:solidFill>
                <a:srgbClr val="000000"/>
              </a:solidFill>
              <a:latin typeface="Arial"/>
              <a:ea typeface="Arial"/>
              <a:cs typeface="Arial"/>
              <a:sym typeface="Arial"/>
            </a:endParaRPr>
          </a:p>
          <a:p>
            <a:pPr marL="0" marR="0" lvl="0" indent="0" algn="just" rtl="0">
              <a:spcBef>
                <a:spcPts val="0"/>
              </a:spcBef>
              <a:spcAft>
                <a:spcPts val="0"/>
              </a:spcAft>
              <a:buNone/>
            </a:pPr>
            <a:endParaRPr sz="1400">
              <a:solidFill>
                <a:srgbClr val="000000"/>
              </a:solidFill>
              <a:latin typeface="Arial"/>
              <a:ea typeface="Arial"/>
              <a:cs typeface="Arial"/>
              <a:sym typeface="Arial"/>
            </a:endParaRPr>
          </a:p>
          <a:p>
            <a:pPr marL="0" marR="0" lvl="0" indent="0" algn="just" rtl="0">
              <a:spcBef>
                <a:spcPts val="0"/>
              </a:spcBef>
              <a:spcAft>
                <a:spcPts val="0"/>
              </a:spcAft>
              <a:buNone/>
            </a:pPr>
            <a:endParaRPr sz="1400">
              <a:solidFill>
                <a:srgbClr val="000000"/>
              </a:solidFill>
              <a:latin typeface="Arial"/>
              <a:ea typeface="Arial"/>
              <a:cs typeface="Arial"/>
              <a:sym typeface="Arial"/>
            </a:endParaRPr>
          </a:p>
          <a:p>
            <a:pPr marL="0" marR="0" lvl="0" indent="0" algn="just" rtl="0">
              <a:spcBef>
                <a:spcPts val="0"/>
              </a:spcBef>
              <a:spcAft>
                <a:spcPts val="0"/>
              </a:spcAft>
              <a:buNone/>
            </a:pPr>
            <a:endParaRPr sz="1400">
              <a:solidFill>
                <a:srgbClr val="000000"/>
              </a:solidFill>
              <a:latin typeface="Arial"/>
              <a:ea typeface="Arial"/>
              <a:cs typeface="Arial"/>
              <a:sym typeface="Arial"/>
            </a:endParaRPr>
          </a:p>
          <a:p>
            <a:pPr marL="0" marR="0" lvl="0" indent="0" algn="just" rtl="0">
              <a:spcBef>
                <a:spcPts val="0"/>
              </a:spcBef>
              <a:spcAft>
                <a:spcPts val="0"/>
              </a:spcAft>
              <a:buNone/>
            </a:pPr>
            <a:endParaRPr sz="1400">
              <a:solidFill>
                <a:srgbClr val="000000"/>
              </a:solidFill>
              <a:latin typeface="Arial"/>
              <a:ea typeface="Arial"/>
              <a:cs typeface="Arial"/>
              <a:sym typeface="Arial"/>
            </a:endParaRPr>
          </a:p>
          <a:p>
            <a:pPr marL="0" marR="0" lvl="0" indent="0" algn="just" rtl="0">
              <a:spcBef>
                <a:spcPts val="0"/>
              </a:spcBef>
              <a:spcAft>
                <a:spcPts val="0"/>
              </a:spcAft>
              <a:buNone/>
            </a:pPr>
            <a:endParaRPr sz="1400">
              <a:solidFill>
                <a:srgbClr val="000000"/>
              </a:solidFill>
              <a:latin typeface="Arial"/>
              <a:ea typeface="Arial"/>
              <a:cs typeface="Arial"/>
              <a:sym typeface="Arial"/>
            </a:endParaRPr>
          </a:p>
          <a:p>
            <a:pPr marL="0" marR="0" lvl="0" indent="0" algn="just" rtl="0">
              <a:spcBef>
                <a:spcPts val="0"/>
              </a:spcBef>
              <a:spcAft>
                <a:spcPts val="0"/>
              </a:spcAft>
              <a:buNone/>
            </a:pPr>
            <a:endParaRPr sz="1400">
              <a:solidFill>
                <a:srgbClr val="000000"/>
              </a:solidFill>
              <a:latin typeface="Arial"/>
              <a:ea typeface="Arial"/>
              <a:cs typeface="Arial"/>
              <a:sym typeface="Arial"/>
            </a:endParaRPr>
          </a:p>
          <a:p>
            <a:pPr marL="0" marR="0" lvl="0" indent="0" algn="just" rtl="0">
              <a:spcBef>
                <a:spcPts val="0"/>
              </a:spcBef>
              <a:spcAft>
                <a:spcPts val="0"/>
              </a:spcAft>
              <a:buNone/>
            </a:pPr>
            <a:endParaRPr sz="1400">
              <a:solidFill>
                <a:srgbClr val="000000"/>
              </a:solidFill>
              <a:latin typeface="Arial"/>
              <a:ea typeface="Arial"/>
              <a:cs typeface="Arial"/>
              <a:sym typeface="Arial"/>
            </a:endParaRPr>
          </a:p>
          <a:p>
            <a:pPr marL="0" marR="0" lvl="0" indent="0" algn="just" rtl="0">
              <a:spcBef>
                <a:spcPts val="0"/>
              </a:spcBef>
              <a:spcAft>
                <a:spcPts val="0"/>
              </a:spcAft>
              <a:buNone/>
            </a:pPr>
            <a:r>
              <a:rPr lang="fr-FR" sz="1400">
                <a:solidFill>
                  <a:srgbClr val="000000"/>
                </a:solidFill>
                <a:latin typeface="Arial"/>
                <a:ea typeface="Arial"/>
                <a:cs typeface="Arial"/>
                <a:sym typeface="Arial"/>
              </a:rPr>
              <a:t>Nous défendons </a:t>
            </a:r>
            <a:r>
              <a:rPr lang="fr-FR" sz="2000" b="1">
                <a:solidFill>
                  <a:srgbClr val="3A7D22"/>
                </a:solidFill>
                <a:latin typeface="Arial"/>
                <a:ea typeface="Arial"/>
                <a:cs typeface="Arial"/>
                <a:sym typeface="Arial"/>
              </a:rPr>
              <a:t>3 valeurs principales </a:t>
            </a:r>
            <a:r>
              <a:rPr lang="fr-FR" sz="1400">
                <a:solidFill>
                  <a:srgbClr val="000000"/>
                </a:solidFill>
                <a:latin typeface="Arial"/>
                <a:ea typeface="Arial"/>
                <a:cs typeface="Arial"/>
                <a:sym typeface="Arial"/>
              </a:rPr>
              <a:t>: le </a:t>
            </a:r>
            <a:r>
              <a:rPr lang="fr-FR" sz="1400" b="1" i="0" u="none" strike="noStrike">
                <a:solidFill>
                  <a:srgbClr val="000000"/>
                </a:solidFill>
                <a:latin typeface="Arial"/>
                <a:ea typeface="Arial"/>
                <a:cs typeface="Arial"/>
                <a:sym typeface="Arial"/>
              </a:rPr>
              <a:t>«</a:t>
            </a:r>
            <a:r>
              <a:rPr lang="fr-FR" sz="1400" b="1" i="1" u="none" strike="noStrike">
                <a:solidFill>
                  <a:srgbClr val="000000"/>
                </a:solidFill>
                <a:latin typeface="Arial"/>
                <a:ea typeface="Arial"/>
                <a:cs typeface="Arial"/>
                <a:sym typeface="Arial"/>
              </a:rPr>
              <a:t>Respect</a:t>
            </a:r>
            <a:r>
              <a:rPr lang="fr-FR" sz="1400" b="1" i="0" u="none" strike="noStrike">
                <a:solidFill>
                  <a:srgbClr val="000000"/>
                </a:solidFill>
                <a:latin typeface="Arial"/>
                <a:ea typeface="Arial"/>
                <a:cs typeface="Arial"/>
                <a:sym typeface="Arial"/>
              </a:rPr>
              <a:t> » </a:t>
            </a:r>
            <a:r>
              <a:rPr lang="fr-FR" sz="1400" b="0" i="0" u="none" strike="noStrike">
                <a:solidFill>
                  <a:srgbClr val="000000"/>
                </a:solidFill>
                <a:latin typeface="Arial"/>
                <a:ea typeface="Arial"/>
                <a:cs typeface="Arial"/>
                <a:sym typeface="Arial"/>
              </a:rPr>
              <a:t>de nos clients, de nos collaborateurs et de l’ensemble de nos parties prenantes.</a:t>
            </a:r>
            <a:endParaRPr/>
          </a:p>
          <a:p>
            <a:pPr marL="0" marR="0" lvl="0" indent="0" algn="just" rtl="0">
              <a:spcBef>
                <a:spcPts val="0"/>
              </a:spcBef>
              <a:spcAft>
                <a:spcPts val="0"/>
              </a:spcAft>
              <a:buNone/>
            </a:pPr>
            <a:r>
              <a:rPr lang="fr-FR" sz="1400" b="0" i="0" u="none" strike="noStrike">
                <a:solidFill>
                  <a:srgbClr val="000000"/>
                </a:solidFill>
                <a:latin typeface="Arial"/>
                <a:ea typeface="Arial"/>
                <a:cs typeface="Arial"/>
                <a:sym typeface="Arial"/>
              </a:rPr>
              <a:t>L’«</a:t>
            </a:r>
            <a:r>
              <a:rPr lang="fr-FR" sz="1400" b="1" i="1" u="none" strike="noStrike">
                <a:solidFill>
                  <a:srgbClr val="000000"/>
                </a:solidFill>
                <a:latin typeface="Arial"/>
                <a:ea typeface="Arial"/>
                <a:cs typeface="Arial"/>
                <a:sym typeface="Arial"/>
              </a:rPr>
              <a:t>Agilité</a:t>
            </a:r>
            <a:r>
              <a:rPr lang="fr-FR" sz="1400" b="0" i="0" u="none" strike="noStrike">
                <a:solidFill>
                  <a:srgbClr val="000000"/>
                </a:solidFill>
                <a:latin typeface="Arial"/>
                <a:ea typeface="Arial"/>
                <a:cs typeface="Arial"/>
                <a:sym typeface="Arial"/>
              </a:rPr>
              <a:t>» pour s’adapter rapidement aux nouvelles tendances tout en conservant une continuité stratégique, opérationnelle et humaine.</a:t>
            </a:r>
            <a:endParaRPr/>
          </a:p>
          <a:p>
            <a:pPr marL="0" marR="0" lvl="0" indent="0" algn="just" rtl="0">
              <a:spcBef>
                <a:spcPts val="0"/>
              </a:spcBef>
              <a:spcAft>
                <a:spcPts val="0"/>
              </a:spcAft>
              <a:buNone/>
            </a:pPr>
            <a:r>
              <a:rPr lang="fr-FR" sz="1400" b="0" i="0" u="none" strike="noStrike">
                <a:solidFill>
                  <a:srgbClr val="000000"/>
                </a:solidFill>
                <a:latin typeface="Arial"/>
                <a:ea typeface="Arial"/>
                <a:cs typeface="Arial"/>
                <a:sym typeface="Arial"/>
              </a:rPr>
              <a:t>La «</a:t>
            </a:r>
            <a:r>
              <a:rPr lang="fr-FR" sz="1400" b="1" i="1" u="none" strike="noStrike">
                <a:solidFill>
                  <a:srgbClr val="000000"/>
                </a:solidFill>
                <a:latin typeface="Arial"/>
                <a:ea typeface="Arial"/>
                <a:cs typeface="Arial"/>
                <a:sym typeface="Arial"/>
              </a:rPr>
              <a:t>Performance</a:t>
            </a:r>
            <a:r>
              <a:rPr lang="fr-FR" sz="1400" b="1" i="0" u="none" strike="noStrike">
                <a:solidFill>
                  <a:srgbClr val="000000"/>
                </a:solidFill>
                <a:latin typeface="Arial"/>
                <a:ea typeface="Arial"/>
                <a:cs typeface="Arial"/>
                <a:sym typeface="Arial"/>
              </a:rPr>
              <a:t>» </a:t>
            </a:r>
            <a:r>
              <a:rPr lang="fr-FR" sz="1400" b="0" i="0" u="none" strike="noStrike">
                <a:solidFill>
                  <a:srgbClr val="000000"/>
                </a:solidFill>
                <a:latin typeface="Arial"/>
                <a:ea typeface="Arial"/>
                <a:cs typeface="Arial"/>
                <a:sym typeface="Arial"/>
              </a:rPr>
              <a:t>dans toutes nos activités pour atteindre les sommets.</a:t>
            </a:r>
            <a:endParaRPr/>
          </a:p>
          <a:p>
            <a:pPr marL="0" marR="0" lvl="0" indent="0" algn="just" rtl="0">
              <a:spcBef>
                <a:spcPts val="0"/>
              </a:spcBef>
              <a:spcAft>
                <a:spcPts val="0"/>
              </a:spcAft>
              <a:buNone/>
            </a:pPr>
            <a:endParaRPr sz="1400" b="0" i="0" u="none" strike="noStrike">
              <a:solidFill>
                <a:srgbClr val="000000"/>
              </a:solidFill>
              <a:latin typeface="Arial"/>
              <a:ea typeface="Arial"/>
              <a:cs typeface="Arial"/>
              <a:sym typeface="Arial"/>
            </a:endParaRPr>
          </a:p>
          <a:p>
            <a:pPr marL="0" marR="0" lvl="0" indent="0" algn="just" rtl="0">
              <a:spcBef>
                <a:spcPts val="0"/>
              </a:spcBef>
              <a:spcAft>
                <a:spcPts val="0"/>
              </a:spcAft>
              <a:buNone/>
            </a:pPr>
            <a:endParaRPr sz="1400">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
        <p:cNvGrpSpPr/>
        <p:nvPr/>
      </p:nvGrpSpPr>
      <p:grpSpPr>
        <a:xfrm>
          <a:off x="0" y="0"/>
          <a:ext cx="0" cy="0"/>
          <a:chOff x="0" y="0"/>
          <a:chExt cx="0" cy="0"/>
        </a:xfrm>
      </p:grpSpPr>
      <p:sp>
        <p:nvSpPr>
          <p:cNvPr id="122" name="Google Shape;122;g2f4bf90f017_0_38"/>
          <p:cNvSpPr/>
          <p:nvPr/>
        </p:nvSpPr>
        <p:spPr>
          <a:xfrm>
            <a:off x="0" y="0"/>
            <a:ext cx="9906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23" name="Google Shape;123;g2f4bf90f017_0_38"/>
          <p:cNvPicPr preferRelativeResize="0"/>
          <p:nvPr/>
        </p:nvPicPr>
        <p:blipFill rotWithShape="1">
          <a:blip r:embed="rId3">
            <a:alphaModFix/>
          </a:blip>
          <a:srcRect r="55265"/>
          <a:stretch/>
        </p:blipFill>
        <p:spPr>
          <a:xfrm>
            <a:off x="3281365" y="8481"/>
            <a:ext cx="6624635" cy="6849092"/>
          </a:xfrm>
          <a:prstGeom prst="rect">
            <a:avLst/>
          </a:prstGeom>
          <a:noFill/>
          <a:ln>
            <a:noFill/>
          </a:ln>
        </p:spPr>
      </p:pic>
      <p:sp>
        <p:nvSpPr>
          <p:cNvPr id="124" name="Google Shape;124;g2f4bf90f017_0_38"/>
          <p:cNvSpPr/>
          <p:nvPr/>
        </p:nvSpPr>
        <p:spPr>
          <a:xfrm rot="5400000" flipH="1">
            <a:off x="-1796346" y="1796370"/>
            <a:ext cx="6875700" cy="3283200"/>
          </a:xfrm>
          <a:prstGeom prst="rect">
            <a:avLst/>
          </a:prstGeom>
          <a:gradFill>
            <a:gsLst>
              <a:gs pos="0">
                <a:srgbClr val="000000"/>
              </a:gs>
              <a:gs pos="11000">
                <a:srgbClr val="000000"/>
              </a:gs>
              <a:gs pos="100000">
                <a:srgbClr val="0F4861"/>
              </a:gs>
            </a:gsLst>
            <a:lin ang="18599929"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5" name="Google Shape;125;g2f4bf90f017_0_38"/>
          <p:cNvSpPr/>
          <p:nvPr/>
        </p:nvSpPr>
        <p:spPr>
          <a:xfrm flipH="1">
            <a:off x="371499" y="8482"/>
            <a:ext cx="2899200" cy="6858000"/>
          </a:xfrm>
          <a:prstGeom prst="rect">
            <a:avLst/>
          </a:prstGeom>
          <a:gradFill>
            <a:gsLst>
              <a:gs pos="0">
                <a:srgbClr val="156082">
                  <a:alpha val="31764"/>
                </a:srgbClr>
              </a:gs>
              <a:gs pos="70000">
                <a:srgbClr val="000000">
                  <a:alpha val="0"/>
                </a:srgbClr>
              </a:gs>
              <a:gs pos="100000">
                <a:srgbClr val="000000">
                  <a:alpha val="0"/>
                </a:srgbClr>
              </a:gs>
            </a:gsLst>
            <a:lin ang="59999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6" name="Google Shape;126;g2f4bf90f017_0_38"/>
          <p:cNvSpPr/>
          <p:nvPr/>
        </p:nvSpPr>
        <p:spPr>
          <a:xfrm rot="6100492">
            <a:off x="-1060178" y="1584599"/>
            <a:ext cx="4811682" cy="3319760"/>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43AFE2">
                  <a:alpha val="0"/>
                </a:srgbClr>
              </a:gs>
              <a:gs pos="39000">
                <a:srgbClr val="43AFE2">
                  <a:alpha val="0"/>
                </a:srgbClr>
              </a:gs>
              <a:gs pos="100000">
                <a:srgbClr val="0F4861">
                  <a:alpha val="25882"/>
                </a:srgbClr>
              </a:gs>
            </a:gsLst>
            <a:lin ang="167999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7" name="Google Shape;127;g2f4bf90f017_0_38"/>
          <p:cNvSpPr/>
          <p:nvPr/>
        </p:nvSpPr>
        <p:spPr>
          <a:xfrm rot="-5400000">
            <a:off x="-537988" y="3038123"/>
            <a:ext cx="4355700" cy="3283200"/>
          </a:xfrm>
          <a:prstGeom prst="rect">
            <a:avLst/>
          </a:prstGeom>
          <a:gradFill>
            <a:gsLst>
              <a:gs pos="0">
                <a:srgbClr val="156082">
                  <a:alpha val="23921"/>
                </a:srgbClr>
              </a:gs>
              <a:gs pos="100000">
                <a:srgbClr val="0A3041">
                  <a:alpha val="0"/>
                </a:srgbClr>
              </a:gs>
            </a:gsLst>
            <a:lin ang="113999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8" name="Google Shape;128;g2f4bf90f017_0_38"/>
          <p:cNvSpPr txBox="1"/>
          <p:nvPr/>
        </p:nvSpPr>
        <p:spPr>
          <a:xfrm>
            <a:off x="190196" y="2398615"/>
            <a:ext cx="2899200" cy="29079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None/>
            </a:pPr>
            <a:r>
              <a:rPr lang="fr-FR" sz="4800">
                <a:solidFill>
                  <a:srgbClr val="FFFFFF"/>
                </a:solidFill>
                <a:latin typeface="Algerian"/>
                <a:ea typeface="Algerian"/>
                <a:cs typeface="Algerian"/>
                <a:sym typeface="Algerian"/>
              </a:rPr>
              <a:t>NOS CHIFFRES</a:t>
            </a:r>
            <a:endParaRPr/>
          </a:p>
        </p:txBody>
      </p:sp>
      <p:sp>
        <p:nvSpPr>
          <p:cNvPr id="129" name="Google Shape;129;g2f4bf90f017_0_38"/>
          <p:cNvSpPr txBox="1"/>
          <p:nvPr/>
        </p:nvSpPr>
        <p:spPr>
          <a:xfrm>
            <a:off x="27012" y="5009650"/>
            <a:ext cx="3225600" cy="1045800"/>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1000"/>
              </a:spcBef>
              <a:spcAft>
                <a:spcPts val="0"/>
              </a:spcAft>
              <a:buNone/>
            </a:pPr>
            <a:r>
              <a:rPr lang="fr-FR" sz="1800">
                <a:solidFill>
                  <a:srgbClr val="FFFFFF"/>
                </a:solidFill>
              </a:rPr>
              <a:t>Bilan de l’année 2023</a:t>
            </a:r>
            <a:r>
              <a:rPr lang="fr-FR" sz="1800" b="0" i="0" u="none" strike="noStrike" cap="none">
                <a:solidFill>
                  <a:srgbClr val="FFFFFF"/>
                </a:solidFill>
                <a:latin typeface="Arial"/>
                <a:ea typeface="Arial"/>
                <a:cs typeface="Arial"/>
                <a:sym typeface="Arial"/>
              </a:rPr>
              <a:t> </a:t>
            </a:r>
            <a:endParaRPr/>
          </a:p>
        </p:txBody>
      </p:sp>
      <p:pic>
        <p:nvPicPr>
          <p:cNvPr id="130" name="Google Shape;130;g2f4bf90f017_0_38"/>
          <p:cNvPicPr preferRelativeResize="0"/>
          <p:nvPr/>
        </p:nvPicPr>
        <p:blipFill rotWithShape="1">
          <a:blip r:embed="rId4">
            <a:alphaModFix/>
          </a:blip>
          <a:srcRect/>
          <a:stretch/>
        </p:blipFill>
        <p:spPr>
          <a:xfrm>
            <a:off x="26999" y="8475"/>
            <a:ext cx="3225600" cy="1378939"/>
          </a:xfrm>
          <a:prstGeom prst="rect">
            <a:avLst/>
          </a:prstGeom>
          <a:noFill/>
          <a:ln>
            <a:noFill/>
          </a:ln>
        </p:spPr>
      </p:pic>
      <p:pic>
        <p:nvPicPr>
          <p:cNvPr id="131" name="Google Shape;131;g2f4bf90f017_0_38"/>
          <p:cNvPicPr preferRelativeResize="0"/>
          <p:nvPr/>
        </p:nvPicPr>
        <p:blipFill>
          <a:blip r:embed="rId5">
            <a:alphaModFix/>
          </a:blip>
          <a:stretch>
            <a:fillRect/>
          </a:stretch>
        </p:blipFill>
        <p:spPr>
          <a:xfrm>
            <a:off x="4231292" y="8975"/>
            <a:ext cx="4724792"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4"/>
          <p:cNvPicPr preferRelativeResize="0"/>
          <p:nvPr/>
        </p:nvPicPr>
        <p:blipFill rotWithShape="1">
          <a:blip r:embed="rId3">
            <a:alphaModFix/>
          </a:blip>
          <a:srcRect/>
          <a:stretch/>
        </p:blipFill>
        <p:spPr>
          <a:xfrm>
            <a:off x="0" y="0"/>
            <a:ext cx="9906000" cy="6858000"/>
          </a:xfrm>
          <a:prstGeom prst="rect">
            <a:avLst/>
          </a:prstGeom>
          <a:noFill/>
          <a:ln>
            <a:noFill/>
          </a:ln>
        </p:spPr>
      </p:pic>
      <p:sp>
        <p:nvSpPr>
          <p:cNvPr id="137" name="Google Shape;137;p4"/>
          <p:cNvSpPr txBox="1"/>
          <p:nvPr/>
        </p:nvSpPr>
        <p:spPr>
          <a:xfrm>
            <a:off x="712348" y="47705"/>
            <a:ext cx="88224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600">
                <a:solidFill>
                  <a:srgbClr val="3A7D22"/>
                </a:solidFill>
                <a:latin typeface="Arial"/>
                <a:ea typeface="Arial"/>
                <a:cs typeface="Arial"/>
                <a:sym typeface="Arial"/>
              </a:rPr>
              <a:t>- </a:t>
            </a:r>
            <a:r>
              <a:rPr lang="fr-FR" sz="3600">
                <a:solidFill>
                  <a:srgbClr val="3A7D22"/>
                </a:solidFill>
              </a:rPr>
              <a:t>Notre contribution aux ODD en 2023</a:t>
            </a:r>
            <a:r>
              <a:rPr lang="fr-FR" sz="3600">
                <a:solidFill>
                  <a:srgbClr val="3A7D22"/>
                </a:solidFill>
                <a:latin typeface="Arial"/>
                <a:ea typeface="Arial"/>
                <a:cs typeface="Arial"/>
                <a:sym typeface="Arial"/>
              </a:rPr>
              <a:t> -</a:t>
            </a:r>
            <a:endParaRPr/>
          </a:p>
        </p:txBody>
      </p:sp>
      <p:pic>
        <p:nvPicPr>
          <p:cNvPr id="138" name="Google Shape;138;p4"/>
          <p:cNvPicPr preferRelativeResize="0"/>
          <p:nvPr/>
        </p:nvPicPr>
        <p:blipFill>
          <a:blip r:embed="rId4">
            <a:alphaModFix/>
          </a:blip>
          <a:stretch>
            <a:fillRect/>
          </a:stretch>
        </p:blipFill>
        <p:spPr>
          <a:xfrm>
            <a:off x="2852525" y="4349675"/>
            <a:ext cx="1512075" cy="1512075"/>
          </a:xfrm>
          <a:prstGeom prst="rect">
            <a:avLst/>
          </a:prstGeom>
          <a:noFill/>
          <a:ln>
            <a:noFill/>
          </a:ln>
        </p:spPr>
      </p:pic>
      <p:pic>
        <p:nvPicPr>
          <p:cNvPr id="139" name="Google Shape;139;p4"/>
          <p:cNvPicPr preferRelativeResize="0"/>
          <p:nvPr/>
        </p:nvPicPr>
        <p:blipFill>
          <a:blip r:embed="rId5">
            <a:alphaModFix/>
          </a:blip>
          <a:stretch>
            <a:fillRect/>
          </a:stretch>
        </p:blipFill>
        <p:spPr>
          <a:xfrm>
            <a:off x="2333250" y="987222"/>
            <a:ext cx="1418274" cy="1418274"/>
          </a:xfrm>
          <a:prstGeom prst="rect">
            <a:avLst/>
          </a:prstGeom>
          <a:noFill/>
          <a:ln>
            <a:noFill/>
          </a:ln>
        </p:spPr>
      </p:pic>
      <p:sp>
        <p:nvSpPr>
          <p:cNvPr id="140" name="Google Shape;140;p4"/>
          <p:cNvSpPr txBox="1"/>
          <p:nvPr/>
        </p:nvSpPr>
        <p:spPr>
          <a:xfrm>
            <a:off x="2094063" y="2350325"/>
            <a:ext cx="1742400" cy="31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000" i="1">
                <a:solidFill>
                  <a:schemeClr val="dk1"/>
                </a:solidFill>
              </a:rPr>
              <a:t>20H en moyenne de formation </a:t>
            </a:r>
            <a:endParaRPr sz="1000" i="1">
              <a:solidFill>
                <a:schemeClr val="dk1"/>
              </a:solidFill>
            </a:endParaRPr>
          </a:p>
          <a:p>
            <a:pPr marL="0" lvl="0" indent="0" algn="ctr" rtl="0">
              <a:spcBef>
                <a:spcPts val="0"/>
              </a:spcBef>
              <a:spcAft>
                <a:spcPts val="0"/>
              </a:spcAft>
              <a:buNone/>
            </a:pPr>
            <a:r>
              <a:rPr lang="fr-FR" sz="1000" i="1">
                <a:solidFill>
                  <a:schemeClr val="dk1"/>
                </a:solidFill>
              </a:rPr>
              <a:t>par collaborateur en 2023</a:t>
            </a:r>
            <a:endParaRPr sz="1000" i="1">
              <a:solidFill>
                <a:schemeClr val="dk1"/>
              </a:solidFill>
            </a:endParaRPr>
          </a:p>
        </p:txBody>
      </p:sp>
      <p:pic>
        <p:nvPicPr>
          <p:cNvPr id="141" name="Google Shape;141;p4"/>
          <p:cNvPicPr preferRelativeResize="0"/>
          <p:nvPr/>
        </p:nvPicPr>
        <p:blipFill rotWithShape="1">
          <a:blip r:embed="rId6">
            <a:alphaModFix/>
          </a:blip>
          <a:srcRect l="24893" r="25528"/>
          <a:stretch/>
        </p:blipFill>
        <p:spPr>
          <a:xfrm>
            <a:off x="4798712" y="778225"/>
            <a:ext cx="1333177" cy="1512075"/>
          </a:xfrm>
          <a:prstGeom prst="rect">
            <a:avLst/>
          </a:prstGeom>
          <a:noFill/>
          <a:ln>
            <a:noFill/>
          </a:ln>
        </p:spPr>
      </p:pic>
      <p:sp>
        <p:nvSpPr>
          <p:cNvPr id="142" name="Google Shape;142;p4"/>
          <p:cNvSpPr txBox="1"/>
          <p:nvPr/>
        </p:nvSpPr>
        <p:spPr>
          <a:xfrm>
            <a:off x="4364600" y="2251963"/>
            <a:ext cx="2201400" cy="31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000" i="1">
                <a:solidFill>
                  <a:schemeClr val="dk1"/>
                </a:solidFill>
              </a:rPr>
              <a:t>29% de femmes dans l’entreprise avec égalité de rémunération</a:t>
            </a:r>
            <a:endParaRPr sz="1000" i="1">
              <a:solidFill>
                <a:schemeClr val="dk1"/>
              </a:solidFill>
            </a:endParaRPr>
          </a:p>
        </p:txBody>
      </p:sp>
      <p:pic>
        <p:nvPicPr>
          <p:cNvPr id="143" name="Google Shape;143;p4"/>
          <p:cNvPicPr preferRelativeResize="0"/>
          <p:nvPr/>
        </p:nvPicPr>
        <p:blipFill>
          <a:blip r:embed="rId7">
            <a:alphaModFix/>
          </a:blip>
          <a:stretch>
            <a:fillRect/>
          </a:stretch>
        </p:blipFill>
        <p:spPr>
          <a:xfrm>
            <a:off x="771988" y="3054250"/>
            <a:ext cx="1281724" cy="1281724"/>
          </a:xfrm>
          <a:prstGeom prst="rect">
            <a:avLst/>
          </a:prstGeom>
          <a:noFill/>
          <a:ln>
            <a:noFill/>
          </a:ln>
        </p:spPr>
      </p:pic>
      <p:sp>
        <p:nvSpPr>
          <p:cNvPr id="144" name="Google Shape;144;p4"/>
          <p:cNvSpPr txBox="1"/>
          <p:nvPr/>
        </p:nvSpPr>
        <p:spPr>
          <a:xfrm>
            <a:off x="276275" y="4273150"/>
            <a:ext cx="2165400" cy="31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000" i="1">
                <a:solidFill>
                  <a:schemeClr val="dk1"/>
                </a:solidFill>
              </a:rPr>
              <a:t>Utilisation de l’eau en circuit fermé pour la marbrerie</a:t>
            </a:r>
            <a:endParaRPr sz="1000" i="1">
              <a:solidFill>
                <a:schemeClr val="dk1"/>
              </a:solidFill>
            </a:endParaRPr>
          </a:p>
        </p:txBody>
      </p:sp>
      <p:sp>
        <p:nvSpPr>
          <p:cNvPr id="145" name="Google Shape;145;p4"/>
          <p:cNvSpPr txBox="1"/>
          <p:nvPr/>
        </p:nvSpPr>
        <p:spPr>
          <a:xfrm>
            <a:off x="5223400" y="5788511"/>
            <a:ext cx="2604600" cy="33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000" i="1">
                <a:solidFill>
                  <a:schemeClr val="dk1"/>
                </a:solidFill>
              </a:rPr>
              <a:t>Proposer à nos clients des électroménagers moins énergivores et une gamme de cuisine RSE</a:t>
            </a:r>
            <a:endParaRPr sz="1000" i="1">
              <a:solidFill>
                <a:schemeClr val="dk1"/>
              </a:solidFill>
            </a:endParaRPr>
          </a:p>
        </p:txBody>
      </p:sp>
      <p:pic>
        <p:nvPicPr>
          <p:cNvPr id="146" name="Google Shape;146;p4"/>
          <p:cNvPicPr preferRelativeResize="0"/>
          <p:nvPr/>
        </p:nvPicPr>
        <p:blipFill>
          <a:blip r:embed="rId8">
            <a:alphaModFix/>
          </a:blip>
          <a:stretch>
            <a:fillRect/>
          </a:stretch>
        </p:blipFill>
        <p:spPr>
          <a:xfrm>
            <a:off x="5729577" y="4356575"/>
            <a:ext cx="1512081" cy="1498292"/>
          </a:xfrm>
          <a:prstGeom prst="rect">
            <a:avLst/>
          </a:prstGeom>
          <a:noFill/>
          <a:ln>
            <a:noFill/>
          </a:ln>
        </p:spPr>
      </p:pic>
      <p:sp>
        <p:nvSpPr>
          <p:cNvPr id="147" name="Google Shape;147;p4"/>
          <p:cNvSpPr txBox="1"/>
          <p:nvPr/>
        </p:nvSpPr>
        <p:spPr>
          <a:xfrm>
            <a:off x="6749150" y="3271350"/>
            <a:ext cx="2442900" cy="31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000" i="1">
                <a:solidFill>
                  <a:schemeClr val="dk1"/>
                </a:solidFill>
              </a:rPr>
              <a:t>Mise en place déchetterie en interne</a:t>
            </a:r>
            <a:endParaRPr sz="1000" i="1">
              <a:solidFill>
                <a:schemeClr val="dk1"/>
              </a:solidFill>
            </a:endParaRPr>
          </a:p>
          <a:p>
            <a:pPr marL="0" lvl="0" indent="0" algn="ctr" rtl="0">
              <a:spcBef>
                <a:spcPts val="0"/>
              </a:spcBef>
              <a:spcAft>
                <a:spcPts val="0"/>
              </a:spcAft>
              <a:buNone/>
            </a:pPr>
            <a:r>
              <a:rPr lang="fr-FR" sz="1000" i="1">
                <a:solidFill>
                  <a:schemeClr val="dk1"/>
                </a:solidFill>
              </a:rPr>
              <a:t>Eclairage LED</a:t>
            </a:r>
            <a:endParaRPr sz="1000" i="1">
              <a:solidFill>
                <a:schemeClr val="dk1"/>
              </a:solidFill>
            </a:endParaRPr>
          </a:p>
          <a:p>
            <a:pPr marL="0" lvl="0" indent="0" algn="ctr" rtl="0">
              <a:spcBef>
                <a:spcPts val="0"/>
              </a:spcBef>
              <a:spcAft>
                <a:spcPts val="0"/>
              </a:spcAft>
              <a:buNone/>
            </a:pPr>
            <a:r>
              <a:rPr lang="fr-FR" sz="1000" i="1">
                <a:solidFill>
                  <a:schemeClr val="dk1"/>
                </a:solidFill>
              </a:rPr>
              <a:t>Fin du plastique dans les magasins</a:t>
            </a:r>
            <a:endParaRPr sz="1000" i="1">
              <a:solidFill>
                <a:schemeClr val="dk1"/>
              </a:solidFill>
            </a:endParaRPr>
          </a:p>
          <a:p>
            <a:pPr marL="0" lvl="0" indent="0" algn="ctr" rtl="0">
              <a:spcBef>
                <a:spcPts val="0"/>
              </a:spcBef>
              <a:spcAft>
                <a:spcPts val="0"/>
              </a:spcAft>
              <a:buNone/>
            </a:pPr>
            <a:endParaRPr sz="1000" i="1">
              <a:solidFill>
                <a:schemeClr val="dk1"/>
              </a:solidFill>
            </a:endParaRPr>
          </a:p>
        </p:txBody>
      </p:sp>
      <p:pic>
        <p:nvPicPr>
          <p:cNvPr id="148" name="Google Shape;148;p4"/>
          <p:cNvPicPr preferRelativeResize="0"/>
          <p:nvPr/>
        </p:nvPicPr>
        <p:blipFill>
          <a:blip r:embed="rId9">
            <a:alphaModFix/>
          </a:blip>
          <a:stretch>
            <a:fillRect/>
          </a:stretch>
        </p:blipFill>
        <p:spPr>
          <a:xfrm>
            <a:off x="7179075" y="1716450"/>
            <a:ext cx="1583051" cy="1583051"/>
          </a:xfrm>
          <a:prstGeom prst="rect">
            <a:avLst/>
          </a:prstGeom>
          <a:noFill/>
          <a:ln>
            <a:noFill/>
          </a:ln>
        </p:spPr>
      </p:pic>
      <p:sp>
        <p:nvSpPr>
          <p:cNvPr id="149" name="Google Shape;149;p4"/>
          <p:cNvSpPr txBox="1"/>
          <p:nvPr/>
        </p:nvSpPr>
        <p:spPr>
          <a:xfrm>
            <a:off x="2333238" y="5854875"/>
            <a:ext cx="2442900" cy="31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000" i="1">
                <a:solidFill>
                  <a:schemeClr val="dk1"/>
                </a:solidFill>
              </a:rPr>
              <a:t>82.7% de collaborateurs très satisfaits grâce à la mise en place de la QVT</a:t>
            </a:r>
            <a:endParaRPr sz="1000" i="1">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5"/>
          <p:cNvPicPr preferRelativeResize="0"/>
          <p:nvPr/>
        </p:nvPicPr>
        <p:blipFill rotWithShape="1">
          <a:blip r:embed="rId3">
            <a:alphaModFix/>
          </a:blip>
          <a:srcRect/>
          <a:stretch/>
        </p:blipFill>
        <p:spPr>
          <a:xfrm>
            <a:off x="0" y="0"/>
            <a:ext cx="9906000" cy="6858000"/>
          </a:xfrm>
          <a:prstGeom prst="rect">
            <a:avLst/>
          </a:prstGeom>
          <a:noFill/>
          <a:ln>
            <a:noFill/>
          </a:ln>
        </p:spPr>
      </p:pic>
      <p:sp>
        <p:nvSpPr>
          <p:cNvPr id="155" name="Google Shape;155;p5"/>
          <p:cNvSpPr txBox="1"/>
          <p:nvPr/>
        </p:nvSpPr>
        <p:spPr>
          <a:xfrm>
            <a:off x="541773" y="110530"/>
            <a:ext cx="882245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600">
                <a:solidFill>
                  <a:srgbClr val="3A7D22"/>
                </a:solidFill>
                <a:latin typeface="Arial"/>
                <a:ea typeface="Arial"/>
                <a:cs typeface="Arial"/>
                <a:sym typeface="Arial"/>
              </a:rPr>
              <a:t>- Label ENGAGÉ RSE -</a:t>
            </a:r>
            <a:endParaRPr/>
          </a:p>
        </p:txBody>
      </p:sp>
      <p:sp>
        <p:nvSpPr>
          <p:cNvPr id="156" name="Google Shape;156;p5"/>
          <p:cNvSpPr txBox="1"/>
          <p:nvPr/>
        </p:nvSpPr>
        <p:spPr>
          <a:xfrm>
            <a:off x="150382" y="756861"/>
            <a:ext cx="9425400" cy="61260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1400">
                <a:solidFill>
                  <a:srgbClr val="000000"/>
                </a:solidFill>
                <a:latin typeface="Arial"/>
                <a:ea typeface="Arial"/>
                <a:cs typeface="Arial"/>
                <a:sym typeface="Arial"/>
              </a:rPr>
              <a:t>Après de nombreux mois de travail, nous avons été labellisés ENGAGÉ RSE en mars 2023 ! Nous sommes fiers d’être les premiers cuisinistes en France à avoir obtenu cette certification (norme ISO 26000).</a:t>
            </a:r>
            <a:endParaRPr/>
          </a:p>
          <a:p>
            <a:pPr marL="0" marR="0" lvl="0" indent="0" algn="just" rtl="0">
              <a:spcBef>
                <a:spcPts val="0"/>
              </a:spcBef>
              <a:spcAft>
                <a:spcPts val="0"/>
              </a:spcAft>
              <a:buNone/>
            </a:pPr>
            <a:endParaRPr sz="1400">
              <a:solidFill>
                <a:srgbClr val="000000"/>
              </a:solidFill>
              <a:latin typeface="Arial"/>
              <a:ea typeface="Arial"/>
              <a:cs typeface="Arial"/>
              <a:sym typeface="Arial"/>
            </a:endParaRPr>
          </a:p>
          <a:p>
            <a:pPr marL="0" marR="0" lvl="0" indent="0" algn="just" rtl="0">
              <a:spcBef>
                <a:spcPts val="0"/>
              </a:spcBef>
              <a:spcAft>
                <a:spcPts val="0"/>
              </a:spcAft>
              <a:buNone/>
            </a:pPr>
            <a:r>
              <a:rPr lang="fr-FR" sz="1400">
                <a:solidFill>
                  <a:schemeClr val="dk1"/>
                </a:solidFill>
                <a:latin typeface="Arial"/>
                <a:ea typeface="Arial"/>
                <a:cs typeface="Arial"/>
                <a:sym typeface="Arial"/>
              </a:rPr>
              <a:t>En résumé, pour être certifié "Engagé RSE", nous nous sommes engagés dans une démarche structurée d'amélioration continue en matière de responsabilité sociétale. Puis, un organisme indépendant a validé notre démarche au cours d’un audit approfondi. </a:t>
            </a:r>
            <a:endParaRPr sz="1400">
              <a:solidFill>
                <a:srgbClr val="000000"/>
              </a:solidFill>
              <a:latin typeface="Arial"/>
              <a:ea typeface="Arial"/>
              <a:cs typeface="Arial"/>
              <a:sym typeface="Arial"/>
            </a:endParaRPr>
          </a:p>
          <a:p>
            <a:pPr marL="0" marR="0" lvl="0" indent="0" algn="just" rtl="0">
              <a:spcBef>
                <a:spcPts val="0"/>
              </a:spcBef>
              <a:spcAft>
                <a:spcPts val="0"/>
              </a:spcAft>
              <a:buNone/>
            </a:pPr>
            <a:endParaRPr sz="1400">
              <a:solidFill>
                <a:srgbClr val="000000"/>
              </a:solidFill>
              <a:latin typeface="Arial"/>
              <a:ea typeface="Arial"/>
              <a:cs typeface="Arial"/>
              <a:sym typeface="Arial"/>
            </a:endParaRPr>
          </a:p>
          <a:p>
            <a:pPr marL="0" marR="0" lvl="0" indent="0" algn="just" rtl="0">
              <a:spcBef>
                <a:spcPts val="0"/>
              </a:spcBef>
              <a:spcAft>
                <a:spcPts val="0"/>
              </a:spcAft>
              <a:buNone/>
            </a:pPr>
            <a:r>
              <a:rPr lang="fr-FR" sz="1400">
                <a:solidFill>
                  <a:srgbClr val="000000"/>
                </a:solidFill>
                <a:latin typeface="Arial"/>
                <a:ea typeface="Arial"/>
                <a:cs typeface="Arial"/>
                <a:sym typeface="Arial"/>
              </a:rPr>
              <a:t>Nous avons obtenu le niveau </a:t>
            </a:r>
            <a:r>
              <a:rPr lang="fr-FR" sz="1400" b="1" i="1">
                <a:solidFill>
                  <a:srgbClr val="000000"/>
                </a:solidFill>
                <a:latin typeface="Arial"/>
                <a:ea typeface="Arial"/>
                <a:cs typeface="Arial"/>
                <a:sym typeface="Arial"/>
              </a:rPr>
              <a:t>Confirmé.</a:t>
            </a:r>
            <a:endParaRPr/>
          </a:p>
          <a:p>
            <a:pPr marL="0" marR="0" lvl="0" indent="0" algn="just" rtl="0">
              <a:spcBef>
                <a:spcPts val="0"/>
              </a:spcBef>
              <a:spcAft>
                <a:spcPts val="0"/>
              </a:spcAft>
              <a:buNone/>
            </a:pPr>
            <a:endParaRPr sz="1400">
              <a:solidFill>
                <a:srgbClr val="000000"/>
              </a:solidFill>
              <a:latin typeface="Arial"/>
              <a:ea typeface="Arial"/>
              <a:cs typeface="Arial"/>
              <a:sym typeface="Arial"/>
            </a:endParaRPr>
          </a:p>
          <a:p>
            <a:pPr marL="0" marR="0" lvl="0" indent="0" algn="just" rtl="0">
              <a:spcBef>
                <a:spcPts val="0"/>
              </a:spcBef>
              <a:spcAft>
                <a:spcPts val="0"/>
              </a:spcAft>
              <a:buNone/>
            </a:pPr>
            <a:endParaRPr sz="1400">
              <a:solidFill>
                <a:srgbClr val="000000"/>
              </a:solidFill>
              <a:latin typeface="Arial"/>
              <a:ea typeface="Arial"/>
              <a:cs typeface="Arial"/>
              <a:sym typeface="Arial"/>
            </a:endParaRPr>
          </a:p>
          <a:p>
            <a:pPr marL="0" marR="0" lvl="0" indent="0" algn="just" rtl="0">
              <a:spcBef>
                <a:spcPts val="0"/>
              </a:spcBef>
              <a:spcAft>
                <a:spcPts val="0"/>
              </a:spcAft>
              <a:buNone/>
            </a:pPr>
            <a:endParaRPr sz="1400">
              <a:solidFill>
                <a:srgbClr val="000000"/>
              </a:solidFill>
              <a:latin typeface="Arial"/>
              <a:ea typeface="Arial"/>
              <a:cs typeface="Arial"/>
              <a:sym typeface="Arial"/>
            </a:endParaRPr>
          </a:p>
          <a:p>
            <a:pPr marL="0" marR="0" lvl="0" indent="0" algn="just" rtl="0">
              <a:spcBef>
                <a:spcPts val="0"/>
              </a:spcBef>
              <a:spcAft>
                <a:spcPts val="0"/>
              </a:spcAft>
              <a:buNone/>
            </a:pPr>
            <a:endParaRPr sz="1400">
              <a:solidFill>
                <a:srgbClr val="000000"/>
              </a:solidFill>
              <a:latin typeface="Arial"/>
              <a:ea typeface="Arial"/>
              <a:cs typeface="Arial"/>
              <a:sym typeface="Arial"/>
            </a:endParaRPr>
          </a:p>
          <a:p>
            <a:pPr marL="0" marR="0" lvl="0" indent="0" algn="just" rtl="0">
              <a:spcBef>
                <a:spcPts val="0"/>
              </a:spcBef>
              <a:spcAft>
                <a:spcPts val="0"/>
              </a:spcAft>
              <a:buNone/>
            </a:pPr>
            <a:endParaRPr sz="1400">
              <a:solidFill>
                <a:srgbClr val="000000"/>
              </a:solidFill>
              <a:latin typeface="Arial"/>
              <a:ea typeface="Arial"/>
              <a:cs typeface="Arial"/>
              <a:sym typeface="Arial"/>
            </a:endParaRPr>
          </a:p>
          <a:p>
            <a:pPr marL="0" marR="0" lvl="0" indent="0" algn="just" rtl="0">
              <a:spcBef>
                <a:spcPts val="0"/>
              </a:spcBef>
              <a:spcAft>
                <a:spcPts val="0"/>
              </a:spcAft>
              <a:buNone/>
            </a:pPr>
            <a:endParaRPr sz="1400">
              <a:solidFill>
                <a:srgbClr val="000000"/>
              </a:solidFill>
              <a:latin typeface="Arial"/>
              <a:ea typeface="Arial"/>
              <a:cs typeface="Arial"/>
              <a:sym typeface="Arial"/>
            </a:endParaRPr>
          </a:p>
          <a:p>
            <a:pPr marL="0" marR="0" lvl="0" indent="0" algn="just" rtl="0">
              <a:spcBef>
                <a:spcPts val="0"/>
              </a:spcBef>
              <a:spcAft>
                <a:spcPts val="0"/>
              </a:spcAft>
              <a:buNone/>
            </a:pPr>
            <a:endParaRPr sz="1400">
              <a:solidFill>
                <a:srgbClr val="000000"/>
              </a:solidFill>
              <a:latin typeface="Arial"/>
              <a:ea typeface="Arial"/>
              <a:cs typeface="Arial"/>
              <a:sym typeface="Arial"/>
            </a:endParaRPr>
          </a:p>
          <a:p>
            <a:pPr marL="0" marR="0" lvl="0" indent="0" algn="just" rtl="0">
              <a:spcBef>
                <a:spcPts val="0"/>
              </a:spcBef>
              <a:spcAft>
                <a:spcPts val="0"/>
              </a:spcAft>
              <a:buNone/>
            </a:pPr>
            <a:r>
              <a:rPr lang="fr-FR" sz="1400" b="0" i="0" u="none" strike="noStrike">
                <a:solidFill>
                  <a:srgbClr val="000000"/>
                </a:solidFill>
                <a:latin typeface="Arial"/>
                <a:ea typeface="Arial"/>
                <a:cs typeface="Arial"/>
                <a:sym typeface="Arial"/>
              </a:rPr>
              <a:t>En septembre </a:t>
            </a:r>
            <a:r>
              <a:rPr lang="fr-FR" sz="1400">
                <a:solidFill>
                  <a:srgbClr val="000000"/>
                </a:solidFill>
                <a:latin typeface="Arial"/>
                <a:ea typeface="Arial"/>
                <a:cs typeface="Arial"/>
                <a:sym typeface="Arial"/>
              </a:rPr>
              <a:t>2024, un audit de suivi sera réalisé. Notre ambition est d’obtenir le niveau supérieur grâce à toutes les actions que nous avons mis en place.</a:t>
            </a:r>
            <a:endParaRPr sz="1400" b="0" i="0" u="none" strike="noStrike">
              <a:solidFill>
                <a:srgbClr val="000000"/>
              </a:solidFill>
              <a:latin typeface="Arial"/>
              <a:ea typeface="Arial"/>
              <a:cs typeface="Arial"/>
              <a:sym typeface="Arial"/>
            </a:endParaRPr>
          </a:p>
          <a:p>
            <a:pPr marL="0" marR="0" lvl="0" indent="0" algn="just" rtl="0">
              <a:spcBef>
                <a:spcPts val="0"/>
              </a:spcBef>
              <a:spcAft>
                <a:spcPts val="0"/>
              </a:spcAft>
              <a:buNone/>
            </a:pPr>
            <a:endParaRPr sz="1400" b="0" i="0" u="none" strike="noStrike">
              <a:solidFill>
                <a:srgbClr val="000000"/>
              </a:solidFill>
              <a:latin typeface="Arial"/>
              <a:ea typeface="Arial"/>
              <a:cs typeface="Arial"/>
              <a:sym typeface="Arial"/>
            </a:endParaRPr>
          </a:p>
          <a:p>
            <a:pPr marL="0" marR="0" lvl="0" indent="0" algn="just" rtl="0">
              <a:spcBef>
                <a:spcPts val="0"/>
              </a:spcBef>
              <a:spcAft>
                <a:spcPts val="0"/>
              </a:spcAft>
              <a:buNone/>
            </a:pPr>
            <a:r>
              <a:rPr lang="fr-FR" sz="1400">
                <a:solidFill>
                  <a:srgbClr val="000000"/>
                </a:solidFill>
                <a:latin typeface="Arial"/>
                <a:ea typeface="Arial"/>
                <a:cs typeface="Arial"/>
                <a:sym typeface="Arial"/>
              </a:rPr>
              <a:t>Parallèlement à cela, nous travaillons toujours dans le respect des labels acquis précédemment :</a:t>
            </a:r>
            <a:endParaRPr/>
          </a:p>
          <a:p>
            <a:pPr marL="0" marR="0" lvl="0" indent="0" algn="just" rtl="0">
              <a:spcBef>
                <a:spcPts val="0"/>
              </a:spcBef>
              <a:spcAft>
                <a:spcPts val="0"/>
              </a:spcAft>
              <a:buNone/>
            </a:pPr>
            <a:endParaRPr sz="1400" b="0" i="0" u="none" strike="noStrike">
              <a:solidFill>
                <a:srgbClr val="000000"/>
              </a:solidFill>
              <a:latin typeface="Arial"/>
              <a:ea typeface="Arial"/>
              <a:cs typeface="Arial"/>
              <a:sym typeface="Arial"/>
            </a:endParaRPr>
          </a:p>
          <a:p>
            <a:pPr marL="0" marR="0" lvl="0" indent="0" algn="just" rtl="0">
              <a:spcBef>
                <a:spcPts val="0"/>
              </a:spcBef>
              <a:spcAft>
                <a:spcPts val="0"/>
              </a:spcAft>
              <a:buNone/>
            </a:pPr>
            <a:endParaRPr sz="1400">
              <a:solidFill>
                <a:srgbClr val="000000"/>
              </a:solidFill>
              <a:latin typeface="Arial"/>
              <a:ea typeface="Arial"/>
              <a:cs typeface="Arial"/>
              <a:sym typeface="Arial"/>
            </a:endParaRPr>
          </a:p>
          <a:p>
            <a:pPr marL="0" marR="0" lvl="0" indent="0" algn="just" rtl="0">
              <a:spcBef>
                <a:spcPts val="0"/>
              </a:spcBef>
              <a:spcAft>
                <a:spcPts val="0"/>
              </a:spcAft>
              <a:buNone/>
            </a:pPr>
            <a:endParaRPr sz="1400" b="0" i="0" u="none" strike="noStrike">
              <a:solidFill>
                <a:srgbClr val="000000"/>
              </a:solidFill>
              <a:latin typeface="Arial"/>
              <a:ea typeface="Arial"/>
              <a:cs typeface="Arial"/>
              <a:sym typeface="Arial"/>
            </a:endParaRPr>
          </a:p>
          <a:p>
            <a:pPr marL="0" marR="0" lvl="0" indent="0" algn="just" rtl="0">
              <a:spcBef>
                <a:spcPts val="0"/>
              </a:spcBef>
              <a:spcAft>
                <a:spcPts val="0"/>
              </a:spcAft>
              <a:buNone/>
            </a:pPr>
            <a:endParaRPr sz="1400">
              <a:solidFill>
                <a:srgbClr val="000000"/>
              </a:solidFill>
              <a:latin typeface="Arial"/>
              <a:ea typeface="Arial"/>
              <a:cs typeface="Arial"/>
              <a:sym typeface="Arial"/>
            </a:endParaRPr>
          </a:p>
          <a:p>
            <a:pPr marL="0" marR="0" lvl="0" indent="0" algn="just" rtl="0">
              <a:spcBef>
                <a:spcPts val="0"/>
              </a:spcBef>
              <a:spcAft>
                <a:spcPts val="0"/>
              </a:spcAft>
              <a:buNone/>
            </a:pPr>
            <a:endParaRPr sz="1400" b="0" i="0" u="none" strike="noStrike">
              <a:solidFill>
                <a:srgbClr val="000000"/>
              </a:solidFill>
              <a:latin typeface="Arial"/>
              <a:ea typeface="Arial"/>
              <a:cs typeface="Arial"/>
              <a:sym typeface="Arial"/>
            </a:endParaRPr>
          </a:p>
          <a:p>
            <a:pPr marL="0" marR="0" lvl="0" indent="0" algn="just" rtl="0">
              <a:spcBef>
                <a:spcPts val="0"/>
              </a:spcBef>
              <a:spcAft>
                <a:spcPts val="0"/>
              </a:spcAft>
              <a:buNone/>
            </a:pPr>
            <a:endParaRPr sz="1400" b="0" i="0" u="none" strike="noStrike">
              <a:solidFill>
                <a:srgbClr val="000000"/>
              </a:solidFill>
              <a:latin typeface="Arial"/>
              <a:ea typeface="Arial"/>
              <a:cs typeface="Arial"/>
              <a:sym typeface="Arial"/>
            </a:endParaRPr>
          </a:p>
          <a:p>
            <a:pPr marL="0" marR="0" lvl="0" indent="0" algn="just" rtl="0">
              <a:spcBef>
                <a:spcPts val="0"/>
              </a:spcBef>
              <a:spcAft>
                <a:spcPts val="0"/>
              </a:spcAft>
              <a:buNone/>
            </a:pPr>
            <a:r>
              <a:rPr lang="fr-FR" sz="1400">
                <a:solidFill>
                  <a:srgbClr val="000000"/>
                </a:solidFill>
                <a:latin typeface="Arial"/>
                <a:ea typeface="Arial"/>
                <a:cs typeface="Arial"/>
                <a:sym typeface="Arial"/>
              </a:rPr>
              <a:t>Enfin, nous avons adhérés à la communauté du COQ VERT. Il s’agit </a:t>
            </a:r>
            <a:r>
              <a:rPr lang="fr-FR" sz="1400">
                <a:solidFill>
                  <a:schemeClr val="dk1"/>
                </a:solidFill>
                <a:latin typeface="Arial"/>
                <a:ea typeface="Arial"/>
                <a:cs typeface="Arial"/>
                <a:sym typeface="Arial"/>
              </a:rPr>
              <a:t>d’un réseau de soutien et de partage pour les entreprises engagées dans la transition écologique en France, avec pour objectif de promouvoir et d'accélérer ces démarches pour un impact positif sur l'environnement.</a:t>
            </a:r>
            <a:endParaRPr sz="1400">
              <a:solidFill>
                <a:schemeClr val="dk1"/>
              </a:solidFill>
              <a:latin typeface="Arial"/>
              <a:ea typeface="Arial"/>
              <a:cs typeface="Arial"/>
              <a:sym typeface="Arial"/>
            </a:endParaRPr>
          </a:p>
        </p:txBody>
      </p:sp>
      <p:pic>
        <p:nvPicPr>
          <p:cNvPr id="157" name="Google Shape;157;p5" descr="Notre labellisation &quot;Engagé RSE&quot; | Rector"/>
          <p:cNvPicPr preferRelativeResize="0"/>
          <p:nvPr/>
        </p:nvPicPr>
        <p:blipFill rotWithShape="1">
          <a:blip r:embed="rId4">
            <a:alphaModFix/>
          </a:blip>
          <a:srcRect/>
          <a:stretch/>
        </p:blipFill>
        <p:spPr>
          <a:xfrm>
            <a:off x="3552669" y="1953158"/>
            <a:ext cx="1738274" cy="1719431"/>
          </a:xfrm>
          <a:prstGeom prst="rect">
            <a:avLst/>
          </a:prstGeom>
          <a:noFill/>
          <a:ln>
            <a:noFill/>
          </a:ln>
        </p:spPr>
      </p:pic>
      <p:pic>
        <p:nvPicPr>
          <p:cNvPr id="158" name="Google Shape;158;p5"/>
          <p:cNvPicPr preferRelativeResize="0"/>
          <p:nvPr/>
        </p:nvPicPr>
        <p:blipFill rotWithShape="1">
          <a:blip r:embed="rId5">
            <a:alphaModFix/>
          </a:blip>
          <a:srcRect/>
          <a:stretch/>
        </p:blipFill>
        <p:spPr>
          <a:xfrm>
            <a:off x="284863" y="4913241"/>
            <a:ext cx="1061070" cy="923131"/>
          </a:xfrm>
          <a:prstGeom prst="rect">
            <a:avLst/>
          </a:prstGeom>
          <a:noFill/>
          <a:ln>
            <a:noFill/>
          </a:ln>
        </p:spPr>
      </p:pic>
      <p:pic>
        <p:nvPicPr>
          <p:cNvPr id="159" name="Google Shape;159;p5"/>
          <p:cNvPicPr preferRelativeResize="0"/>
          <p:nvPr/>
        </p:nvPicPr>
        <p:blipFill rotWithShape="1">
          <a:blip r:embed="rId6">
            <a:alphaModFix/>
          </a:blip>
          <a:srcRect/>
          <a:stretch/>
        </p:blipFill>
        <p:spPr>
          <a:xfrm>
            <a:off x="1439845" y="4942457"/>
            <a:ext cx="966788" cy="916889"/>
          </a:xfrm>
          <a:prstGeom prst="rect">
            <a:avLst/>
          </a:prstGeom>
          <a:noFill/>
          <a:ln>
            <a:noFill/>
          </a:ln>
        </p:spPr>
      </p:pic>
      <p:pic>
        <p:nvPicPr>
          <p:cNvPr id="160" name="Google Shape;160;p5"/>
          <p:cNvPicPr preferRelativeResize="0"/>
          <p:nvPr/>
        </p:nvPicPr>
        <p:blipFill rotWithShape="1">
          <a:blip r:embed="rId7">
            <a:alphaModFix/>
          </a:blip>
          <a:srcRect/>
          <a:stretch/>
        </p:blipFill>
        <p:spPr>
          <a:xfrm>
            <a:off x="2513739" y="4919522"/>
            <a:ext cx="765213" cy="956516"/>
          </a:xfrm>
          <a:prstGeom prst="rect">
            <a:avLst/>
          </a:prstGeom>
          <a:noFill/>
          <a:ln>
            <a:noFill/>
          </a:ln>
        </p:spPr>
      </p:pic>
      <p:pic>
        <p:nvPicPr>
          <p:cNvPr id="161" name="Google Shape;161;p5"/>
          <p:cNvPicPr preferRelativeResize="0"/>
          <p:nvPr/>
        </p:nvPicPr>
        <p:blipFill rotWithShape="1">
          <a:blip r:embed="rId8">
            <a:alphaModFix/>
          </a:blip>
          <a:srcRect/>
          <a:stretch/>
        </p:blipFill>
        <p:spPr>
          <a:xfrm>
            <a:off x="3564127" y="4913241"/>
            <a:ext cx="1045630" cy="953755"/>
          </a:xfrm>
          <a:prstGeom prst="rect">
            <a:avLst/>
          </a:prstGeom>
          <a:noFill/>
          <a:ln>
            <a:noFill/>
          </a:ln>
        </p:spPr>
      </p:pic>
      <p:pic>
        <p:nvPicPr>
          <p:cNvPr id="162" name="Google Shape;162;p5" descr="Logo Qualiopi : Comment bien l'utiliser ? | Edusign"/>
          <p:cNvPicPr preferRelativeResize="0"/>
          <p:nvPr/>
        </p:nvPicPr>
        <p:blipFill rotWithShape="1">
          <a:blip r:embed="rId9">
            <a:alphaModFix/>
          </a:blip>
          <a:srcRect l="7807" t="31870" r="22487" b="34858"/>
          <a:stretch/>
        </p:blipFill>
        <p:spPr>
          <a:xfrm>
            <a:off x="7581936" y="5083878"/>
            <a:ext cx="1971987" cy="627807"/>
          </a:xfrm>
          <a:prstGeom prst="rect">
            <a:avLst/>
          </a:prstGeom>
          <a:noFill/>
          <a:ln>
            <a:noFill/>
          </a:ln>
        </p:spPr>
      </p:pic>
      <p:pic>
        <p:nvPicPr>
          <p:cNvPr id="163" name="Google Shape;163;p5" descr="NoWW rejoint la communauté Coq Vert NoWW actualités"/>
          <p:cNvPicPr preferRelativeResize="0"/>
          <p:nvPr/>
        </p:nvPicPr>
        <p:blipFill rotWithShape="1">
          <a:blip r:embed="rId10">
            <a:alphaModFix/>
          </a:blip>
          <a:srcRect l="29580" t="12648" r="29620" b="11036"/>
          <a:stretch/>
        </p:blipFill>
        <p:spPr>
          <a:xfrm>
            <a:off x="6550661" y="4822577"/>
            <a:ext cx="563166" cy="1053461"/>
          </a:xfrm>
          <a:prstGeom prst="rect">
            <a:avLst/>
          </a:prstGeom>
          <a:noFill/>
          <a:ln>
            <a:noFill/>
          </a:ln>
        </p:spPr>
      </p:pic>
      <p:pic>
        <p:nvPicPr>
          <p:cNvPr id="164" name="Google Shape;164;p5" descr="ISO 9001 SGS Logo PNG Vector"/>
          <p:cNvPicPr preferRelativeResize="0"/>
          <p:nvPr/>
        </p:nvPicPr>
        <p:blipFill rotWithShape="1">
          <a:blip r:embed="rId11">
            <a:alphaModFix/>
          </a:blip>
          <a:srcRect/>
          <a:stretch/>
        </p:blipFill>
        <p:spPr>
          <a:xfrm>
            <a:off x="4944007" y="4868912"/>
            <a:ext cx="1272386" cy="124693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6"/>
          <p:cNvPicPr preferRelativeResize="0"/>
          <p:nvPr/>
        </p:nvPicPr>
        <p:blipFill rotWithShape="1">
          <a:blip r:embed="rId3">
            <a:alphaModFix/>
          </a:blip>
          <a:srcRect/>
          <a:stretch/>
        </p:blipFill>
        <p:spPr>
          <a:xfrm>
            <a:off x="-2" y="0"/>
            <a:ext cx="9906000" cy="6858000"/>
          </a:xfrm>
          <a:prstGeom prst="rect">
            <a:avLst/>
          </a:prstGeom>
          <a:noFill/>
          <a:ln>
            <a:noFill/>
          </a:ln>
        </p:spPr>
      </p:pic>
      <p:sp>
        <p:nvSpPr>
          <p:cNvPr id="170" name="Google Shape;170;p6"/>
          <p:cNvSpPr txBox="1"/>
          <p:nvPr/>
        </p:nvSpPr>
        <p:spPr>
          <a:xfrm>
            <a:off x="0" y="110530"/>
            <a:ext cx="990599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600">
                <a:solidFill>
                  <a:srgbClr val="3A7D22"/>
                </a:solidFill>
                <a:latin typeface="Arial"/>
                <a:ea typeface="Arial"/>
                <a:cs typeface="Arial"/>
                <a:sym typeface="Arial"/>
              </a:rPr>
              <a:t>- Notre pilier N°1 : des clients enchantés -</a:t>
            </a:r>
            <a:endParaRPr/>
          </a:p>
        </p:txBody>
      </p:sp>
      <p:sp>
        <p:nvSpPr>
          <p:cNvPr id="171" name="Google Shape;171;p6"/>
          <p:cNvSpPr txBox="1"/>
          <p:nvPr/>
        </p:nvSpPr>
        <p:spPr>
          <a:xfrm>
            <a:off x="198119" y="867391"/>
            <a:ext cx="9509700" cy="1200600"/>
          </a:xfrm>
          <a:prstGeom prst="rect">
            <a:avLst/>
          </a:prstGeom>
          <a:solidFill>
            <a:srgbClr val="BFBFB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chemeClr val="dk1"/>
                </a:solidFill>
                <a:latin typeface="Arial"/>
                <a:ea typeface="Arial"/>
                <a:cs typeface="Arial"/>
                <a:sym typeface="Arial"/>
              </a:rPr>
              <a:t>Stratégie 2023 :</a:t>
            </a:r>
            <a:endParaRPr/>
          </a:p>
          <a:p>
            <a:pPr marL="0" marR="0" lvl="0" indent="0" algn="just" rtl="0">
              <a:spcBef>
                <a:spcPts val="0"/>
              </a:spcBef>
              <a:spcAft>
                <a:spcPts val="0"/>
              </a:spcAft>
              <a:buNone/>
            </a:pPr>
            <a:r>
              <a:rPr lang="fr-FR" sz="1800">
                <a:solidFill>
                  <a:schemeClr val="dk1"/>
                </a:solidFill>
                <a:latin typeface="Arial"/>
                <a:ea typeface="Arial"/>
                <a:cs typeface="Arial"/>
                <a:sym typeface="Arial"/>
              </a:rPr>
              <a:t>Sur un secteur concurrentiel fort, notre volonté est de se distinguer par une expérience client différenciante. Nous recherchons l’effet « </a:t>
            </a:r>
            <a:r>
              <a:rPr lang="fr-FR" sz="1800">
                <a:solidFill>
                  <a:schemeClr val="dk1"/>
                </a:solidFill>
              </a:rPr>
              <a:t>WAOUH</a:t>
            </a:r>
            <a:r>
              <a:rPr lang="fr-FR" sz="1800">
                <a:solidFill>
                  <a:schemeClr val="dk1"/>
                </a:solidFill>
                <a:latin typeface="Arial"/>
                <a:ea typeface="Arial"/>
                <a:cs typeface="Arial"/>
                <a:sym typeface="Arial"/>
              </a:rPr>
              <a:t> » de la première visite en magasin à la clôture du chantier.</a:t>
            </a:r>
            <a:endParaRPr/>
          </a:p>
        </p:txBody>
      </p:sp>
      <p:sp>
        <p:nvSpPr>
          <p:cNvPr id="172" name="Google Shape;172;p6"/>
          <p:cNvSpPr txBox="1"/>
          <p:nvPr/>
        </p:nvSpPr>
        <p:spPr>
          <a:xfrm>
            <a:off x="138792" y="2178250"/>
            <a:ext cx="9569100" cy="4617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a:solidFill>
                  <a:schemeClr val="dk1"/>
                </a:solidFill>
                <a:latin typeface="Arial"/>
                <a:ea typeface="Arial"/>
                <a:cs typeface="Arial"/>
                <a:sym typeface="Arial"/>
              </a:rPr>
              <a:t>- Tous  nos clients reçoivent des enquêtes de satisfaction tout au long de leur projet :</a:t>
            </a:r>
            <a:endParaRPr/>
          </a:p>
          <a:p>
            <a:pPr marL="0" marR="0" lvl="0" indent="0" algn="l" rtl="0">
              <a:spcBef>
                <a:spcPts val="0"/>
              </a:spcBef>
              <a:spcAft>
                <a:spcPts val="0"/>
              </a:spcAft>
              <a:buNone/>
            </a:pPr>
            <a:r>
              <a:rPr lang="fr-FR" sz="1400">
                <a:solidFill>
                  <a:schemeClr val="dk1"/>
                </a:solidFill>
                <a:latin typeface="Arial"/>
                <a:ea typeface="Arial"/>
                <a:cs typeface="Arial"/>
                <a:sym typeface="Arial"/>
              </a:rPr>
              <a:t>Suite à leur première visite : </a:t>
            </a:r>
            <a:r>
              <a:rPr lang="fr-FR" sz="1400" b="1">
                <a:solidFill>
                  <a:schemeClr val="dk1"/>
                </a:solidFill>
              </a:rPr>
              <a:t>9.06</a:t>
            </a:r>
            <a:r>
              <a:rPr lang="fr-FR" b="1">
                <a:solidFill>
                  <a:schemeClr val="dk1"/>
                </a:solidFill>
              </a:rPr>
              <a:t>/10</a:t>
            </a:r>
            <a:r>
              <a:rPr lang="fr-FR">
                <a:solidFill>
                  <a:schemeClr val="dk1"/>
                </a:solidFill>
              </a:rPr>
              <a:t> </a:t>
            </a:r>
            <a:r>
              <a:rPr lang="fr-FR" sz="1400" b="1">
                <a:solidFill>
                  <a:schemeClr val="dk1"/>
                </a:solidFill>
                <a:latin typeface="Arial"/>
                <a:ea typeface="Arial"/>
                <a:cs typeface="Arial"/>
                <a:sym typeface="Arial"/>
              </a:rPr>
              <a:t>WIZVILLE résultat 2023 </a:t>
            </a:r>
            <a:endParaRPr/>
          </a:p>
          <a:p>
            <a:pPr marL="0" marR="0" lvl="0" indent="0" algn="l" rtl="0">
              <a:spcBef>
                <a:spcPts val="0"/>
              </a:spcBef>
              <a:spcAft>
                <a:spcPts val="0"/>
              </a:spcAft>
              <a:buNone/>
            </a:pPr>
            <a:r>
              <a:rPr lang="fr-FR" sz="1400">
                <a:solidFill>
                  <a:schemeClr val="dk1"/>
                </a:solidFill>
                <a:latin typeface="Arial"/>
                <a:ea typeface="Arial"/>
                <a:cs typeface="Arial"/>
                <a:sym typeface="Arial"/>
              </a:rPr>
              <a:t>Après la livraison de leur aménagement : Enquête ED INSTITUT – Plusieurs questions leur sont posées sur la qualité des échanges avec leur conseiller, la qualité de livraison et de pose, le sérieux du SAV,  </a:t>
            </a:r>
            <a:r>
              <a:rPr lang="fr-FR" sz="1400" b="1">
                <a:solidFill>
                  <a:schemeClr val="dk1"/>
                </a:solidFill>
                <a:latin typeface="Arial"/>
                <a:ea typeface="Arial"/>
                <a:cs typeface="Arial"/>
                <a:sym typeface="Arial"/>
              </a:rPr>
              <a:t>NPS moyen Ets BAEY </a:t>
            </a:r>
            <a:r>
              <a:rPr lang="fr-FR" sz="1400" b="1">
                <a:solidFill>
                  <a:schemeClr val="dk1"/>
                </a:solidFill>
              </a:rPr>
              <a:t>:</a:t>
            </a:r>
            <a:r>
              <a:rPr lang="fr-FR" b="1">
                <a:solidFill>
                  <a:schemeClr val="dk1"/>
                </a:solidFill>
              </a:rPr>
              <a:t> 74%</a:t>
            </a:r>
            <a:endParaRPr b="1"/>
          </a:p>
          <a:p>
            <a:pPr marL="0" marR="0" lvl="0" indent="0" algn="l" rtl="0">
              <a:spcBef>
                <a:spcPts val="0"/>
              </a:spcBef>
              <a:spcAft>
                <a:spcPts val="0"/>
              </a:spcAft>
              <a:buNone/>
            </a:pPr>
            <a:r>
              <a:rPr lang="fr-FR" sz="1400">
                <a:solidFill>
                  <a:schemeClr val="dk1"/>
                </a:solidFill>
                <a:latin typeface="Arial"/>
                <a:ea typeface="Arial"/>
                <a:cs typeface="Arial"/>
                <a:sym typeface="Arial"/>
              </a:rPr>
              <a:t>A chaque retour d’enquête, le magasin analyse les résultats et met en place des plans d’actions pour s’améliorer.</a:t>
            </a:r>
            <a:endParaRPr/>
          </a:p>
          <a:p>
            <a:pPr marL="0" marR="0" lvl="0" indent="0" algn="l" rtl="0">
              <a:spcBef>
                <a:spcPts val="0"/>
              </a:spcBef>
              <a:spcAft>
                <a:spcPts val="0"/>
              </a:spcAft>
              <a:buNone/>
            </a:pPr>
            <a:r>
              <a:rPr lang="fr-FR" sz="1400">
                <a:solidFill>
                  <a:schemeClr val="dk1"/>
                </a:solidFill>
                <a:latin typeface="Arial"/>
                <a:ea typeface="Arial"/>
                <a:cs typeface="Arial"/>
                <a:sym typeface="Arial"/>
              </a:rPr>
              <a:t>Nous suivons également les avis GOOGLE et répondons à chacun d’entre eux.</a:t>
            </a:r>
            <a:endParaRPr/>
          </a:p>
          <a:p>
            <a:pPr marL="0" marR="0" lvl="0" indent="0" algn="l" rtl="0">
              <a:spcBef>
                <a:spcPts val="0"/>
              </a:spcBef>
              <a:spcAft>
                <a:spcPts val="0"/>
              </a:spcAft>
              <a:buNone/>
            </a:pPr>
            <a:r>
              <a:rPr lang="fr-FR" sz="1400">
                <a:solidFill>
                  <a:schemeClr val="dk1"/>
                </a:solidFill>
                <a:latin typeface="Arial"/>
                <a:ea typeface="Arial"/>
                <a:cs typeface="Arial"/>
                <a:sym typeface="Arial"/>
              </a:rPr>
              <a:t>Le travail de nos équipes au quotidien, nous permet</a:t>
            </a:r>
            <a:r>
              <a:rPr lang="fr-FR">
                <a:solidFill>
                  <a:schemeClr val="dk1"/>
                </a:solidFill>
              </a:rPr>
              <a:t> </a:t>
            </a:r>
            <a:r>
              <a:rPr lang="fr-FR" sz="1400">
                <a:solidFill>
                  <a:schemeClr val="dk1"/>
                </a:solidFill>
                <a:latin typeface="Arial"/>
                <a:ea typeface="Arial"/>
                <a:cs typeface="Arial"/>
                <a:sym typeface="Arial"/>
              </a:rPr>
              <a:t>d’avoir une satisfaction client pour les magasins de cuisine exemplaire. </a:t>
            </a:r>
            <a:r>
              <a:rPr lang="fr-FR" sz="1400" b="1">
                <a:solidFill>
                  <a:schemeClr val="dk1"/>
                </a:solidFill>
              </a:rPr>
              <a:t>Tx de </a:t>
            </a:r>
            <a:r>
              <a:rPr lang="fr-FR" b="1">
                <a:solidFill>
                  <a:schemeClr val="dk1"/>
                </a:solidFill>
              </a:rPr>
              <a:t>NPS</a:t>
            </a:r>
            <a:r>
              <a:rPr lang="fr-FR" sz="1400" b="1">
                <a:solidFill>
                  <a:schemeClr val="dk1"/>
                </a:solidFill>
              </a:rPr>
              <a:t> 2023 : 74%</a:t>
            </a:r>
            <a:r>
              <a:rPr lang="fr-FR" sz="1400">
                <a:solidFill>
                  <a:schemeClr val="dk1"/>
                </a:solidFill>
                <a:latin typeface="Arial"/>
                <a:ea typeface="Arial"/>
                <a:cs typeface="Arial"/>
                <a:sym typeface="Arial"/>
              </a:rPr>
              <a:t>  (réseau SCHMIDT G</a:t>
            </a:r>
            <a:r>
              <a:rPr lang="fr-FR">
                <a:solidFill>
                  <a:schemeClr val="dk1"/>
                </a:solidFill>
              </a:rPr>
              <a:t>ROUPE 61%). </a:t>
            </a:r>
            <a:r>
              <a:rPr lang="fr-FR" sz="1400">
                <a:solidFill>
                  <a:schemeClr val="dk1"/>
                </a:solidFill>
                <a:latin typeface="Arial"/>
                <a:ea typeface="Arial"/>
                <a:cs typeface="Arial"/>
                <a:sym typeface="Arial"/>
              </a:rPr>
              <a:t>Notre volonté est de nous améliorer pour notre magasin BRISACH pour lequel nous n’avons aucune donnée.</a:t>
            </a:r>
            <a:endParaRPr/>
          </a:p>
          <a:p>
            <a:pPr marL="0" marR="0" lvl="0" indent="0" algn="l" rtl="0">
              <a:spcBef>
                <a:spcPts val="0"/>
              </a:spcBef>
              <a:spcAft>
                <a:spcPts val="0"/>
              </a:spcAft>
              <a:buNone/>
            </a:pPr>
            <a:endParaRPr sz="1400">
              <a:solidFill>
                <a:schemeClr val="dk1"/>
              </a:solidFill>
              <a:latin typeface="Arial"/>
              <a:ea typeface="Arial"/>
              <a:cs typeface="Arial"/>
              <a:sym typeface="Arial"/>
            </a:endParaRPr>
          </a:p>
          <a:p>
            <a:pPr marL="0" marR="0" lvl="0" indent="0" algn="l" rtl="0">
              <a:spcBef>
                <a:spcPts val="0"/>
              </a:spcBef>
              <a:spcAft>
                <a:spcPts val="0"/>
              </a:spcAft>
              <a:buNone/>
            </a:pPr>
            <a:r>
              <a:rPr lang="fr-FR" sz="1400">
                <a:solidFill>
                  <a:schemeClr val="dk1"/>
                </a:solidFill>
                <a:latin typeface="Arial"/>
                <a:ea typeface="Arial"/>
                <a:cs typeface="Arial"/>
                <a:sym typeface="Arial"/>
              </a:rPr>
              <a:t>-Nous sommes à l’écoute des tendances du marché pour </a:t>
            </a:r>
            <a:r>
              <a:rPr lang="fr-FR" sz="1400" b="1">
                <a:solidFill>
                  <a:schemeClr val="dk1"/>
                </a:solidFill>
                <a:latin typeface="Arial"/>
                <a:ea typeface="Arial"/>
                <a:cs typeface="Arial"/>
                <a:sym typeface="Arial"/>
              </a:rPr>
              <a:t>proposer à nos clients des produits dans l’air du temps</a:t>
            </a:r>
            <a:r>
              <a:rPr lang="fr-FR" sz="1400">
                <a:solidFill>
                  <a:schemeClr val="dk1"/>
                </a:solidFill>
                <a:latin typeface="Arial"/>
                <a:ea typeface="Arial"/>
                <a:cs typeface="Arial"/>
                <a:sym typeface="Arial"/>
              </a:rPr>
              <a:t>. Ainsi, nous proposons des produits design hors gamme SCHMIDT GROUPE, C’est le cas notamment de nos tables &amp; chaises PERFECTA. Notre marbrerie nous permet également de proposer un large choix de plan de travail en granit.</a:t>
            </a:r>
            <a:endParaRPr/>
          </a:p>
          <a:p>
            <a:pPr marL="0" marR="0" lvl="0" indent="0" algn="l" rtl="0">
              <a:spcBef>
                <a:spcPts val="0"/>
              </a:spcBef>
              <a:spcAft>
                <a:spcPts val="0"/>
              </a:spcAft>
              <a:buNone/>
            </a:pPr>
            <a:r>
              <a:rPr lang="fr-FR" sz="1400">
                <a:solidFill>
                  <a:schemeClr val="dk1"/>
                </a:solidFill>
                <a:latin typeface="Arial"/>
                <a:ea typeface="Arial"/>
                <a:cs typeface="Arial"/>
                <a:sym typeface="Arial"/>
              </a:rPr>
              <a:t>Les expositions de nos magasins sont régulièrement remises à jour, Notre magasin de SCHMIDT AMIENS a par exemple été totalement repensé pour satisfaire nos clients.</a:t>
            </a:r>
            <a:endParaRPr/>
          </a:p>
          <a:p>
            <a:pPr marL="0" marR="0" lvl="0" indent="0" algn="l" rtl="0">
              <a:spcBef>
                <a:spcPts val="0"/>
              </a:spcBef>
              <a:spcAft>
                <a:spcPts val="0"/>
              </a:spcAft>
              <a:buNone/>
            </a:pPr>
            <a:endParaRPr sz="1400">
              <a:solidFill>
                <a:schemeClr val="dk1"/>
              </a:solidFill>
              <a:latin typeface="Arial"/>
              <a:ea typeface="Arial"/>
              <a:cs typeface="Arial"/>
              <a:sym typeface="Arial"/>
            </a:endParaRPr>
          </a:p>
          <a:p>
            <a:pPr marL="0" marR="0" lvl="0" indent="0" algn="l" rtl="0">
              <a:spcBef>
                <a:spcPts val="0"/>
              </a:spcBef>
              <a:spcAft>
                <a:spcPts val="0"/>
              </a:spcAft>
              <a:buNone/>
            </a:pPr>
            <a:r>
              <a:rPr lang="fr-FR" sz="1400">
                <a:solidFill>
                  <a:schemeClr val="dk1"/>
                </a:solidFill>
                <a:latin typeface="Arial"/>
                <a:ea typeface="Arial"/>
                <a:cs typeface="Arial"/>
                <a:sym typeface="Arial"/>
              </a:rPr>
              <a:t>-En 2023, nous avons installé dans chacun de nos CUISINELLA, une exposition en matière recyclée </a:t>
            </a:r>
            <a:r>
              <a:rPr lang="fr-FR" sz="1400" b="1">
                <a:solidFill>
                  <a:schemeClr val="dk1"/>
                </a:solidFill>
                <a:latin typeface="Arial"/>
                <a:ea typeface="Arial"/>
                <a:cs typeface="Arial"/>
                <a:sym typeface="Arial"/>
              </a:rPr>
              <a:t>gamme RE SOURCES</a:t>
            </a:r>
            <a:r>
              <a:rPr lang="fr-FR">
                <a:solidFill>
                  <a:schemeClr val="dk1"/>
                </a:solidFill>
              </a:rPr>
              <a:t>.</a:t>
            </a:r>
            <a:r>
              <a:rPr lang="fr-FR" sz="1400">
                <a:solidFill>
                  <a:schemeClr val="dk1"/>
                </a:solidFill>
                <a:latin typeface="Arial"/>
                <a:ea typeface="Arial"/>
                <a:cs typeface="Arial"/>
                <a:sym typeface="Arial"/>
              </a:rPr>
              <a:t> Ces implantations rassemblent tous les éléments que nous pouvons proposer pour avoir une cuisine eco responsable : panneau en matière recyclée, poubelle de tri, épicier, armoire </a:t>
            </a:r>
            <a:r>
              <a:rPr lang="fr-FR">
                <a:solidFill>
                  <a:schemeClr val="dk1"/>
                </a:solidFill>
              </a:rPr>
              <a:t>à</a:t>
            </a:r>
            <a:r>
              <a:rPr lang="fr-FR" sz="1400">
                <a:solidFill>
                  <a:schemeClr val="dk1"/>
                </a:solidFill>
                <a:latin typeface="Arial"/>
                <a:ea typeface="Arial"/>
                <a:cs typeface="Arial"/>
                <a:sym typeface="Arial"/>
              </a:rPr>
              <a:t> vrac, mitigeur filtrant,…</a:t>
            </a:r>
            <a:endParaRPr/>
          </a:p>
          <a:p>
            <a:pPr marL="0" marR="0" lvl="0" indent="0" algn="l" rtl="0">
              <a:spcBef>
                <a:spcPts val="0"/>
              </a:spcBef>
              <a:spcAft>
                <a:spcPts val="0"/>
              </a:spcAft>
              <a:buNone/>
            </a:pPr>
            <a:r>
              <a:rPr lang="fr-FR" sz="1400">
                <a:solidFill>
                  <a:schemeClr val="dk1"/>
                </a:solidFill>
                <a:latin typeface="Arial"/>
                <a:ea typeface="Arial"/>
                <a:cs typeface="Arial"/>
                <a:sym typeface="Arial"/>
              </a:rPr>
              <a:t>Néanmoins, les ventes de ce modèle sont encore timides (4.30</a:t>
            </a:r>
            <a:r>
              <a:rPr lang="fr-FR">
                <a:solidFill>
                  <a:schemeClr val="dk1"/>
                </a:solidFill>
              </a:rPr>
              <a:t>%</a:t>
            </a:r>
            <a:r>
              <a:rPr lang="fr-FR" sz="1400">
                <a:solidFill>
                  <a:schemeClr val="dk1"/>
                </a:solidFill>
                <a:latin typeface="Arial"/>
                <a:ea typeface="Arial"/>
                <a:cs typeface="Arial"/>
                <a:sym typeface="Arial"/>
              </a:rPr>
              <a:t> </a:t>
            </a:r>
            <a:r>
              <a:rPr lang="fr-FR">
                <a:solidFill>
                  <a:schemeClr val="dk1"/>
                </a:solidFill>
              </a:rPr>
              <a:t>du CA noté en 2023)</a:t>
            </a:r>
            <a:r>
              <a:rPr lang="fr-FR" sz="1400">
                <a:solidFill>
                  <a:schemeClr val="dk1"/>
                </a:solidFill>
                <a:latin typeface="Arial"/>
                <a:ea typeface="Arial"/>
                <a:cs typeface="Arial"/>
                <a:sym typeface="Arial"/>
              </a:rPr>
              <a:t>. Nous devons renforcer le discours de nos équipes commerciales</a:t>
            </a:r>
            <a:r>
              <a:rPr lang="fr-FR">
                <a:solidFill>
                  <a:schemeClr val="dk1"/>
                </a:solidFill>
              </a:rPr>
              <a:t>.</a:t>
            </a:r>
            <a:r>
              <a:rPr lang="fr-FR" sz="1400">
                <a:solidFill>
                  <a:schemeClr val="dk1"/>
                </a:solidFill>
                <a:latin typeface="Arial"/>
                <a:ea typeface="Arial"/>
                <a:cs typeface="Arial"/>
                <a:sym typeface="Arial"/>
              </a:rPr>
              <a:t> De plus, la gamme SCHMIDT ne proposent pas de modèles comparables</a:t>
            </a:r>
            <a:r>
              <a:rPr lang="fr-FR">
                <a:solidFill>
                  <a:schemeClr val="dk1"/>
                </a:solidFill>
              </a:rPr>
              <a: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7"/>
          <p:cNvPicPr preferRelativeResize="0"/>
          <p:nvPr/>
        </p:nvPicPr>
        <p:blipFill rotWithShape="1">
          <a:blip r:embed="rId3">
            <a:alphaModFix/>
          </a:blip>
          <a:srcRect/>
          <a:stretch/>
        </p:blipFill>
        <p:spPr>
          <a:xfrm>
            <a:off x="0" y="0"/>
            <a:ext cx="9906000" cy="6858000"/>
          </a:xfrm>
          <a:prstGeom prst="rect">
            <a:avLst/>
          </a:prstGeom>
          <a:noFill/>
          <a:ln>
            <a:noFill/>
          </a:ln>
        </p:spPr>
      </p:pic>
      <p:sp>
        <p:nvSpPr>
          <p:cNvPr id="178" name="Google Shape;178;p7"/>
          <p:cNvSpPr txBox="1"/>
          <p:nvPr/>
        </p:nvSpPr>
        <p:spPr>
          <a:xfrm>
            <a:off x="-471938" y="83605"/>
            <a:ext cx="111117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200">
                <a:solidFill>
                  <a:srgbClr val="3A7D22"/>
                </a:solidFill>
                <a:latin typeface="Arial"/>
                <a:ea typeface="Arial"/>
                <a:cs typeface="Arial"/>
                <a:sym typeface="Arial"/>
              </a:rPr>
              <a:t>- Des clients enchantés :  en image -</a:t>
            </a:r>
            <a:endParaRPr/>
          </a:p>
        </p:txBody>
      </p:sp>
      <p:pic>
        <p:nvPicPr>
          <p:cNvPr id="179" name="Google Shape;179;p7"/>
          <p:cNvPicPr preferRelativeResize="0"/>
          <p:nvPr/>
        </p:nvPicPr>
        <p:blipFill>
          <a:blip r:embed="rId4">
            <a:alphaModFix/>
          </a:blip>
          <a:stretch>
            <a:fillRect/>
          </a:stretch>
        </p:blipFill>
        <p:spPr>
          <a:xfrm>
            <a:off x="6909350" y="810025"/>
            <a:ext cx="2747425" cy="1331750"/>
          </a:xfrm>
          <a:prstGeom prst="rect">
            <a:avLst/>
          </a:prstGeom>
          <a:noFill/>
          <a:ln>
            <a:noFill/>
          </a:ln>
        </p:spPr>
      </p:pic>
      <p:pic>
        <p:nvPicPr>
          <p:cNvPr id="180" name="Google Shape;180;p7"/>
          <p:cNvPicPr preferRelativeResize="0"/>
          <p:nvPr/>
        </p:nvPicPr>
        <p:blipFill>
          <a:blip r:embed="rId5">
            <a:alphaModFix/>
          </a:blip>
          <a:stretch>
            <a:fillRect/>
          </a:stretch>
        </p:blipFill>
        <p:spPr>
          <a:xfrm>
            <a:off x="150845" y="744645"/>
            <a:ext cx="2747425" cy="1691978"/>
          </a:xfrm>
          <a:prstGeom prst="rect">
            <a:avLst/>
          </a:prstGeom>
          <a:noFill/>
          <a:ln>
            <a:noFill/>
          </a:ln>
        </p:spPr>
      </p:pic>
      <p:pic>
        <p:nvPicPr>
          <p:cNvPr id="181" name="Google Shape;181;p7"/>
          <p:cNvPicPr preferRelativeResize="0"/>
          <p:nvPr/>
        </p:nvPicPr>
        <p:blipFill>
          <a:blip r:embed="rId6">
            <a:alphaModFix/>
          </a:blip>
          <a:stretch>
            <a:fillRect/>
          </a:stretch>
        </p:blipFill>
        <p:spPr>
          <a:xfrm>
            <a:off x="1662875" y="2266075"/>
            <a:ext cx="3166950" cy="1439523"/>
          </a:xfrm>
          <a:prstGeom prst="rect">
            <a:avLst/>
          </a:prstGeom>
          <a:noFill/>
          <a:ln>
            <a:noFill/>
          </a:ln>
        </p:spPr>
      </p:pic>
      <p:pic>
        <p:nvPicPr>
          <p:cNvPr id="182" name="Google Shape;182;p7"/>
          <p:cNvPicPr preferRelativeResize="0"/>
          <p:nvPr/>
        </p:nvPicPr>
        <p:blipFill>
          <a:blip r:embed="rId7">
            <a:alphaModFix/>
          </a:blip>
          <a:stretch>
            <a:fillRect/>
          </a:stretch>
        </p:blipFill>
        <p:spPr>
          <a:xfrm>
            <a:off x="3661950" y="1182025"/>
            <a:ext cx="3166950" cy="1291875"/>
          </a:xfrm>
          <a:prstGeom prst="rect">
            <a:avLst/>
          </a:prstGeom>
          <a:noFill/>
          <a:ln>
            <a:noFill/>
          </a:ln>
        </p:spPr>
      </p:pic>
      <p:pic>
        <p:nvPicPr>
          <p:cNvPr id="183" name="Google Shape;183;p7"/>
          <p:cNvPicPr preferRelativeResize="0"/>
          <p:nvPr/>
        </p:nvPicPr>
        <p:blipFill>
          <a:blip r:embed="rId8">
            <a:alphaModFix/>
          </a:blip>
          <a:stretch>
            <a:fillRect/>
          </a:stretch>
        </p:blipFill>
        <p:spPr>
          <a:xfrm>
            <a:off x="2047200" y="4269125"/>
            <a:ext cx="4144686" cy="1865925"/>
          </a:xfrm>
          <a:prstGeom prst="rect">
            <a:avLst/>
          </a:prstGeom>
          <a:noFill/>
          <a:ln>
            <a:noFill/>
          </a:ln>
        </p:spPr>
      </p:pic>
      <p:sp>
        <p:nvSpPr>
          <p:cNvPr id="184" name="Google Shape;184;p7"/>
          <p:cNvSpPr txBox="1"/>
          <p:nvPr/>
        </p:nvSpPr>
        <p:spPr>
          <a:xfrm>
            <a:off x="4928575" y="2698325"/>
            <a:ext cx="5631900" cy="40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2800">
                <a:solidFill>
                  <a:schemeClr val="dk1"/>
                </a:solidFill>
                <a:latin typeface="Impact"/>
                <a:ea typeface="Impact"/>
                <a:cs typeface="Impact"/>
                <a:sym typeface="Impact"/>
              </a:rPr>
              <a:t>source GOOGLE, Avis clients 2023</a:t>
            </a:r>
            <a:endParaRPr sz="2800">
              <a:solidFill>
                <a:schemeClr val="dk1"/>
              </a:solidFill>
              <a:latin typeface="Impact"/>
              <a:ea typeface="Impact"/>
              <a:cs typeface="Impact"/>
              <a:sym typeface="Impact"/>
            </a:endParaRPr>
          </a:p>
        </p:txBody>
      </p:sp>
      <p:pic>
        <p:nvPicPr>
          <p:cNvPr id="185" name="Google Shape;185;p7"/>
          <p:cNvPicPr preferRelativeResize="0"/>
          <p:nvPr/>
        </p:nvPicPr>
        <p:blipFill>
          <a:blip r:embed="rId9">
            <a:alphaModFix/>
          </a:blip>
          <a:stretch>
            <a:fillRect/>
          </a:stretch>
        </p:blipFill>
        <p:spPr>
          <a:xfrm>
            <a:off x="579375" y="3856275"/>
            <a:ext cx="1295825" cy="2878326"/>
          </a:xfrm>
          <a:prstGeom prst="rect">
            <a:avLst/>
          </a:prstGeom>
          <a:noFill/>
          <a:ln>
            <a:noFill/>
          </a:ln>
        </p:spPr>
      </p:pic>
      <p:sp>
        <p:nvSpPr>
          <p:cNvPr id="186" name="Google Shape;186;p7"/>
          <p:cNvSpPr txBox="1"/>
          <p:nvPr/>
        </p:nvSpPr>
        <p:spPr>
          <a:xfrm>
            <a:off x="1996575" y="6216900"/>
            <a:ext cx="5291400" cy="40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2800">
                <a:solidFill>
                  <a:schemeClr val="dk1"/>
                </a:solidFill>
                <a:latin typeface="Impact"/>
                <a:ea typeface="Impact"/>
                <a:cs typeface="Impact"/>
                <a:sym typeface="Impact"/>
              </a:rPr>
              <a:t>Expo RE SOURCE, CUISINELLA Amiens</a:t>
            </a:r>
            <a:endParaRPr sz="2800">
              <a:solidFill>
                <a:schemeClr val="dk1"/>
              </a:solidFill>
              <a:latin typeface="Impact"/>
              <a:ea typeface="Impact"/>
              <a:cs typeface="Impact"/>
              <a:sym typeface="Impac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8"/>
          <p:cNvPicPr preferRelativeResize="0"/>
          <p:nvPr/>
        </p:nvPicPr>
        <p:blipFill rotWithShape="1">
          <a:blip r:embed="rId3">
            <a:alphaModFix/>
          </a:blip>
          <a:srcRect/>
          <a:stretch/>
        </p:blipFill>
        <p:spPr>
          <a:xfrm>
            <a:off x="0" y="0"/>
            <a:ext cx="9906000" cy="6858000"/>
          </a:xfrm>
          <a:prstGeom prst="rect">
            <a:avLst/>
          </a:prstGeom>
          <a:noFill/>
          <a:ln>
            <a:noFill/>
          </a:ln>
        </p:spPr>
      </p:pic>
      <p:sp>
        <p:nvSpPr>
          <p:cNvPr id="192" name="Google Shape;192;p8"/>
          <p:cNvSpPr txBox="1"/>
          <p:nvPr/>
        </p:nvSpPr>
        <p:spPr>
          <a:xfrm>
            <a:off x="1" y="-120256"/>
            <a:ext cx="990599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600">
                <a:solidFill>
                  <a:srgbClr val="3A7D22"/>
                </a:solidFill>
                <a:latin typeface="Arial"/>
                <a:ea typeface="Arial"/>
                <a:cs typeface="Arial"/>
                <a:sym typeface="Arial"/>
              </a:rPr>
              <a:t>- Notre pilier N°1 : des clients enchantés -</a:t>
            </a:r>
            <a:endParaRPr/>
          </a:p>
        </p:txBody>
      </p:sp>
      <p:sp>
        <p:nvSpPr>
          <p:cNvPr id="193" name="Google Shape;193;p8"/>
          <p:cNvSpPr txBox="1"/>
          <p:nvPr/>
        </p:nvSpPr>
        <p:spPr>
          <a:xfrm>
            <a:off x="198119" y="507977"/>
            <a:ext cx="9509700" cy="1154400"/>
          </a:xfrm>
          <a:prstGeom prst="rect">
            <a:avLst/>
          </a:prstGeom>
          <a:solidFill>
            <a:srgbClr val="BFBFBF"/>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1800" b="1">
                <a:solidFill>
                  <a:schemeClr val="dk1"/>
                </a:solidFill>
                <a:latin typeface="Arial"/>
                <a:ea typeface="Arial"/>
                <a:cs typeface="Arial"/>
                <a:sym typeface="Arial"/>
              </a:rPr>
              <a:t>Ambition 2024 : </a:t>
            </a:r>
            <a:endParaRPr/>
          </a:p>
          <a:p>
            <a:pPr marL="0" marR="0" lvl="0" indent="0" algn="just" rtl="0">
              <a:spcBef>
                <a:spcPts val="0"/>
              </a:spcBef>
              <a:spcAft>
                <a:spcPts val="0"/>
              </a:spcAft>
              <a:buNone/>
            </a:pPr>
            <a:r>
              <a:rPr lang="fr-FR" sz="1700">
                <a:solidFill>
                  <a:schemeClr val="dk1"/>
                </a:solidFill>
                <a:latin typeface="Arial"/>
                <a:ea typeface="Arial"/>
                <a:cs typeface="Arial"/>
                <a:sym typeface="Arial"/>
              </a:rPr>
              <a:t>Nos clients sont satisfaits mais nous souhaitons faire toujours mieux grâce à un service SAV 5 *.</a:t>
            </a:r>
            <a:endParaRPr sz="1300"/>
          </a:p>
          <a:p>
            <a:pPr marL="0" marR="0" lvl="0" indent="0" algn="just" rtl="0">
              <a:spcBef>
                <a:spcPts val="0"/>
              </a:spcBef>
              <a:spcAft>
                <a:spcPts val="0"/>
              </a:spcAft>
              <a:buNone/>
            </a:pPr>
            <a:r>
              <a:rPr lang="fr-FR" sz="1700">
                <a:solidFill>
                  <a:schemeClr val="dk1"/>
                </a:solidFill>
                <a:latin typeface="Arial"/>
                <a:ea typeface="Arial"/>
                <a:cs typeface="Arial"/>
                <a:sym typeface="Arial"/>
              </a:rPr>
              <a:t>Nous tenons également à proposer des produits </a:t>
            </a:r>
            <a:r>
              <a:rPr lang="fr-FR" sz="1700">
                <a:solidFill>
                  <a:schemeClr val="dk1"/>
                </a:solidFill>
              </a:rPr>
              <a:t>éco</a:t>
            </a:r>
            <a:r>
              <a:rPr lang="fr-FR" sz="1700">
                <a:solidFill>
                  <a:schemeClr val="dk1"/>
                </a:solidFill>
                <a:latin typeface="Arial"/>
                <a:ea typeface="Arial"/>
                <a:cs typeface="Arial"/>
                <a:sym typeface="Arial"/>
              </a:rPr>
              <a:t> responsables et à inculquer les bonnes pratiques pour préserver notre environnement.</a:t>
            </a:r>
            <a:endParaRPr sz="1700">
              <a:solidFill>
                <a:schemeClr val="dk1"/>
              </a:solidFill>
              <a:latin typeface="Arial"/>
              <a:ea typeface="Arial"/>
              <a:cs typeface="Arial"/>
              <a:sym typeface="Arial"/>
            </a:endParaRPr>
          </a:p>
        </p:txBody>
      </p:sp>
      <p:sp>
        <p:nvSpPr>
          <p:cNvPr id="194" name="Google Shape;194;p8"/>
          <p:cNvSpPr txBox="1"/>
          <p:nvPr/>
        </p:nvSpPr>
        <p:spPr>
          <a:xfrm>
            <a:off x="149404" y="1651664"/>
            <a:ext cx="9607200" cy="50949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1300">
                <a:solidFill>
                  <a:schemeClr val="dk1"/>
                </a:solidFill>
                <a:latin typeface="Arial"/>
                <a:ea typeface="Arial"/>
                <a:cs typeface="Arial"/>
                <a:sym typeface="Arial"/>
              </a:rPr>
              <a:t>-</a:t>
            </a:r>
            <a:r>
              <a:rPr lang="fr-FR" sz="1300" b="1">
                <a:solidFill>
                  <a:schemeClr val="dk1"/>
                </a:solidFill>
                <a:latin typeface="Arial"/>
                <a:ea typeface="Arial"/>
                <a:cs typeface="Arial"/>
                <a:sym typeface="Arial"/>
              </a:rPr>
              <a:t>Le SAV </a:t>
            </a:r>
            <a:r>
              <a:rPr lang="fr-FR" sz="1300">
                <a:solidFill>
                  <a:schemeClr val="dk1"/>
                </a:solidFill>
                <a:latin typeface="Arial"/>
                <a:ea typeface="Arial"/>
                <a:cs typeface="Arial"/>
                <a:sym typeface="Arial"/>
              </a:rPr>
              <a:t>est un point important dans l’expérience client. Nous travaillons sur un « SAV 5 </a:t>
            </a:r>
            <a:r>
              <a:rPr lang="fr-FR" sz="1300">
                <a:solidFill>
                  <a:schemeClr val="dk1"/>
                </a:solidFill>
              </a:rPr>
              <a:t>ÉTOILES</a:t>
            </a:r>
            <a:r>
              <a:rPr lang="fr-FR" sz="1300">
                <a:solidFill>
                  <a:schemeClr val="dk1"/>
                </a:solidFill>
                <a:latin typeface="Arial"/>
                <a:ea typeface="Arial"/>
                <a:cs typeface="Arial"/>
                <a:sym typeface="Arial"/>
              </a:rPr>
              <a:t> » pour obtenir un IDS supérieur à 50 à fin 2024. Pour cela, nous fluidifions la communication entre client et magasin avec la mise en place d’un QR CODE qui prendra en charge la demande de SAV GARANTIS via le site ETS BAEY.</a:t>
            </a:r>
            <a:endParaRPr sz="1300"/>
          </a:p>
          <a:p>
            <a:pPr marL="0" marR="0" lvl="0" indent="0" algn="just" rtl="0">
              <a:spcBef>
                <a:spcPts val="0"/>
              </a:spcBef>
              <a:spcAft>
                <a:spcPts val="0"/>
              </a:spcAft>
              <a:buNone/>
            </a:pPr>
            <a:r>
              <a:rPr lang="fr-FR" sz="1300">
                <a:solidFill>
                  <a:schemeClr val="dk1"/>
                </a:solidFill>
                <a:latin typeface="Arial"/>
                <a:ea typeface="Arial"/>
                <a:cs typeface="Arial"/>
                <a:sym typeface="Arial"/>
              </a:rPr>
              <a:t>Nous mettons un point d’honneur à ce que nos clients aient leur date de RDV d’intervention SAV dans les 8 jours qui suivent la pose,</a:t>
            </a:r>
            <a:endParaRPr sz="1300"/>
          </a:p>
          <a:p>
            <a:pPr marL="0" marR="0" lvl="0" indent="0" algn="just" rtl="0">
              <a:spcBef>
                <a:spcPts val="0"/>
              </a:spcBef>
              <a:spcAft>
                <a:spcPts val="0"/>
              </a:spcAft>
              <a:buNone/>
            </a:pPr>
            <a:r>
              <a:rPr lang="fr-FR" sz="1300">
                <a:solidFill>
                  <a:schemeClr val="dk1"/>
                </a:solidFill>
                <a:latin typeface="Arial"/>
                <a:ea typeface="Arial"/>
                <a:cs typeface="Arial"/>
                <a:sym typeface="Arial"/>
              </a:rPr>
              <a:t>Les armoires STOCKEN ont été mise en place dans chaque magasin pour limiter les petits SAV.</a:t>
            </a:r>
            <a:endParaRPr sz="1300"/>
          </a:p>
          <a:p>
            <a:pPr marL="0" marR="0" lvl="0" indent="0" algn="just" rtl="0">
              <a:spcBef>
                <a:spcPts val="0"/>
              </a:spcBef>
              <a:spcAft>
                <a:spcPts val="0"/>
              </a:spcAft>
              <a:buNone/>
            </a:pPr>
            <a:endParaRPr sz="1300">
              <a:solidFill>
                <a:schemeClr val="dk1"/>
              </a:solidFill>
              <a:latin typeface="Arial"/>
              <a:ea typeface="Arial"/>
              <a:cs typeface="Arial"/>
              <a:sym typeface="Arial"/>
            </a:endParaRPr>
          </a:p>
          <a:p>
            <a:pPr marL="0" marR="0" lvl="0" indent="0" algn="just" rtl="0">
              <a:spcBef>
                <a:spcPts val="0"/>
              </a:spcBef>
              <a:spcAft>
                <a:spcPts val="0"/>
              </a:spcAft>
              <a:buNone/>
            </a:pPr>
            <a:r>
              <a:rPr lang="fr-FR" sz="1300">
                <a:solidFill>
                  <a:schemeClr val="dk1"/>
                </a:solidFill>
                <a:latin typeface="Arial"/>
                <a:ea typeface="Arial"/>
                <a:cs typeface="Arial"/>
                <a:sym typeface="Arial"/>
              </a:rPr>
              <a:t>-Pour continuer à nous améliorer, nous devons avoir le ressenti de nos clients, c’est pourquoi nous souhaitons mettre en place une </a:t>
            </a:r>
            <a:r>
              <a:rPr lang="fr-FR" sz="1300" b="1">
                <a:solidFill>
                  <a:schemeClr val="dk1"/>
                </a:solidFill>
                <a:latin typeface="Arial"/>
                <a:ea typeface="Arial"/>
                <a:cs typeface="Arial"/>
                <a:sym typeface="Arial"/>
              </a:rPr>
              <a:t>enquête de satisfaction spécifique à BRISACH</a:t>
            </a:r>
            <a:r>
              <a:rPr lang="fr-FR" sz="1300">
                <a:solidFill>
                  <a:schemeClr val="dk1"/>
                </a:solidFill>
                <a:latin typeface="Arial"/>
                <a:ea typeface="Arial"/>
                <a:cs typeface="Arial"/>
                <a:sym typeface="Arial"/>
              </a:rPr>
              <a:t>.</a:t>
            </a:r>
            <a:endParaRPr sz="1300"/>
          </a:p>
          <a:p>
            <a:pPr marL="0" marR="0" lvl="0" indent="0" algn="just" rtl="0">
              <a:spcBef>
                <a:spcPts val="0"/>
              </a:spcBef>
              <a:spcAft>
                <a:spcPts val="0"/>
              </a:spcAft>
              <a:buNone/>
            </a:pPr>
            <a:endParaRPr sz="1300">
              <a:solidFill>
                <a:schemeClr val="dk1"/>
              </a:solidFill>
              <a:latin typeface="Arial"/>
              <a:ea typeface="Arial"/>
              <a:cs typeface="Arial"/>
              <a:sym typeface="Arial"/>
            </a:endParaRPr>
          </a:p>
          <a:p>
            <a:pPr marL="0" marR="0" lvl="0" indent="0" algn="just" rtl="0">
              <a:spcBef>
                <a:spcPts val="0"/>
              </a:spcBef>
              <a:spcAft>
                <a:spcPts val="0"/>
              </a:spcAft>
              <a:buNone/>
            </a:pPr>
            <a:r>
              <a:rPr lang="fr-FR" sz="1300">
                <a:solidFill>
                  <a:schemeClr val="dk1"/>
                </a:solidFill>
                <a:latin typeface="Arial"/>
                <a:ea typeface="Arial"/>
                <a:cs typeface="Arial"/>
                <a:sym typeface="Arial"/>
              </a:rPr>
              <a:t>-Notre ambition pour 2024 est </a:t>
            </a:r>
            <a:r>
              <a:rPr lang="fr-FR" sz="1300" b="1">
                <a:solidFill>
                  <a:schemeClr val="dk1"/>
                </a:solidFill>
                <a:latin typeface="Arial"/>
                <a:ea typeface="Arial"/>
                <a:cs typeface="Arial"/>
                <a:sym typeface="Arial"/>
              </a:rPr>
              <a:t>d’inculquer les gestes verts à nos clients</a:t>
            </a:r>
            <a:r>
              <a:rPr lang="fr-FR" sz="1300">
                <a:solidFill>
                  <a:schemeClr val="dk1"/>
                </a:solidFill>
                <a:latin typeface="Arial"/>
                <a:ea typeface="Arial"/>
                <a:cs typeface="Arial"/>
                <a:sym typeface="Arial"/>
              </a:rPr>
              <a:t>, Pour cela, nous souhaitons augmenter le nombre de posts dans ce domaine sur les réseaux sociaux et sur notre blog. Pour cela, nous nous informons régulièrement sur les bonnes pratiques réalisées dans d’autres secteurs d’activité grâce </a:t>
            </a:r>
            <a:r>
              <a:rPr lang="fr-FR" sz="1300">
                <a:solidFill>
                  <a:schemeClr val="dk1"/>
                </a:solidFill>
              </a:rPr>
              <a:t>à</a:t>
            </a:r>
            <a:r>
              <a:rPr lang="fr-FR" sz="1300">
                <a:solidFill>
                  <a:schemeClr val="dk1"/>
                </a:solidFill>
                <a:latin typeface="Arial"/>
                <a:ea typeface="Arial"/>
                <a:cs typeface="Arial"/>
                <a:sym typeface="Arial"/>
              </a:rPr>
              <a:t> la participation à des WEBINAIRES, aux réseaux sociaux et à la communauté du COQ VERT.</a:t>
            </a:r>
            <a:endParaRPr sz="1300"/>
          </a:p>
          <a:p>
            <a:pPr marL="0" marR="0" lvl="0" indent="0" algn="just" rtl="0">
              <a:spcBef>
                <a:spcPts val="0"/>
              </a:spcBef>
              <a:spcAft>
                <a:spcPts val="0"/>
              </a:spcAft>
              <a:buNone/>
            </a:pPr>
            <a:endParaRPr sz="1300">
              <a:solidFill>
                <a:schemeClr val="dk1"/>
              </a:solidFill>
              <a:latin typeface="Arial"/>
              <a:ea typeface="Arial"/>
              <a:cs typeface="Arial"/>
              <a:sym typeface="Arial"/>
            </a:endParaRPr>
          </a:p>
          <a:p>
            <a:pPr marL="0" marR="0" lvl="0" indent="0" algn="just" rtl="0">
              <a:spcBef>
                <a:spcPts val="0"/>
              </a:spcBef>
              <a:spcAft>
                <a:spcPts val="0"/>
              </a:spcAft>
              <a:buNone/>
            </a:pPr>
            <a:r>
              <a:rPr lang="fr-FR" sz="1300">
                <a:solidFill>
                  <a:schemeClr val="dk1"/>
                </a:solidFill>
                <a:latin typeface="Arial"/>
                <a:ea typeface="Arial"/>
                <a:cs typeface="Arial"/>
                <a:sym typeface="Arial"/>
              </a:rPr>
              <a:t>-En 2024, nous souhaitons proposer à nos clients des </a:t>
            </a:r>
            <a:r>
              <a:rPr lang="fr-FR" sz="1300" b="1">
                <a:solidFill>
                  <a:schemeClr val="dk1"/>
                </a:solidFill>
                <a:latin typeface="Arial"/>
                <a:ea typeface="Arial"/>
                <a:cs typeface="Arial"/>
                <a:sym typeface="Arial"/>
              </a:rPr>
              <a:t>poubelles de tri sélectif de la marque BRABANTIA</a:t>
            </a:r>
            <a:r>
              <a:rPr lang="fr-FR" sz="1300">
                <a:solidFill>
                  <a:schemeClr val="dk1"/>
                </a:solidFill>
                <a:latin typeface="Arial"/>
                <a:ea typeface="Arial"/>
                <a:cs typeface="Arial"/>
                <a:sym typeface="Arial"/>
              </a:rPr>
              <a:t>. Elles allient design et praticité. Nous organiserons également une campagne de sensibilisation au tri lors de la semaine « TOUS AU COMPOST ».</a:t>
            </a:r>
            <a:endParaRPr sz="1300"/>
          </a:p>
          <a:p>
            <a:pPr marL="0" marR="0" lvl="0" indent="0" algn="just" rtl="0">
              <a:spcBef>
                <a:spcPts val="0"/>
              </a:spcBef>
              <a:spcAft>
                <a:spcPts val="0"/>
              </a:spcAft>
              <a:buNone/>
            </a:pPr>
            <a:endParaRPr sz="1300">
              <a:solidFill>
                <a:schemeClr val="dk1"/>
              </a:solidFill>
              <a:latin typeface="Arial"/>
              <a:ea typeface="Arial"/>
              <a:cs typeface="Arial"/>
              <a:sym typeface="Arial"/>
            </a:endParaRPr>
          </a:p>
          <a:p>
            <a:pPr marL="0" marR="0" lvl="0" indent="0" algn="just" rtl="0">
              <a:spcBef>
                <a:spcPts val="0"/>
              </a:spcBef>
              <a:spcAft>
                <a:spcPts val="0"/>
              </a:spcAft>
              <a:buNone/>
            </a:pPr>
            <a:r>
              <a:rPr lang="fr-FR" sz="1300">
                <a:solidFill>
                  <a:schemeClr val="dk1"/>
                </a:solidFill>
                <a:latin typeface="Arial"/>
                <a:ea typeface="Arial"/>
                <a:cs typeface="Arial"/>
                <a:sym typeface="Arial"/>
              </a:rPr>
              <a:t>-Nos clients sont de plus en plus sensibles au label RSE. Nous souhaitons donc que tous nos collaborateurs soient à l’aise avec le sujet grâce à l’organisation régulière de </a:t>
            </a:r>
            <a:r>
              <a:rPr lang="fr-FR" sz="1300" b="1">
                <a:solidFill>
                  <a:schemeClr val="dk1"/>
                </a:solidFill>
                <a:latin typeface="Arial"/>
                <a:ea typeface="Arial"/>
                <a:cs typeface="Arial"/>
                <a:sym typeface="Arial"/>
              </a:rPr>
              <a:t>café RSE</a:t>
            </a:r>
            <a:r>
              <a:rPr lang="fr-FR" sz="1300">
                <a:solidFill>
                  <a:schemeClr val="dk1"/>
                </a:solidFill>
                <a:latin typeface="Arial"/>
                <a:ea typeface="Arial"/>
                <a:cs typeface="Arial"/>
                <a:sym typeface="Arial"/>
              </a:rPr>
              <a:t>, Notre ambition serait d’y inviter également des clients dans le futur. Enfin, en 2024, nous réaliserons </a:t>
            </a:r>
            <a:r>
              <a:rPr lang="fr-FR" sz="1300" b="1">
                <a:solidFill>
                  <a:schemeClr val="dk1"/>
                </a:solidFill>
                <a:latin typeface="Arial"/>
                <a:ea typeface="Arial"/>
                <a:cs typeface="Arial"/>
                <a:sym typeface="Arial"/>
              </a:rPr>
              <a:t>la matrice de matérialité </a:t>
            </a:r>
            <a:r>
              <a:rPr lang="fr-FR" sz="1300">
                <a:solidFill>
                  <a:schemeClr val="dk1"/>
                </a:solidFill>
                <a:latin typeface="Arial"/>
                <a:ea typeface="Arial"/>
                <a:cs typeface="Arial"/>
                <a:sym typeface="Arial"/>
              </a:rPr>
              <a:t>pour </a:t>
            </a:r>
            <a:r>
              <a:rPr lang="fr-FR" sz="1300">
                <a:solidFill>
                  <a:schemeClr val="dk1"/>
                </a:solidFill>
              </a:rPr>
              <a:t>connaître</a:t>
            </a:r>
            <a:r>
              <a:rPr lang="fr-FR" sz="1300">
                <a:solidFill>
                  <a:schemeClr val="dk1"/>
                </a:solidFill>
                <a:latin typeface="Arial"/>
                <a:ea typeface="Arial"/>
                <a:cs typeface="Arial"/>
                <a:sym typeface="Arial"/>
              </a:rPr>
              <a:t> les attentes de nos clients en matière de RSE.</a:t>
            </a:r>
            <a:endParaRPr sz="1300"/>
          </a:p>
          <a:p>
            <a:pPr marL="0" marR="0" lvl="0" indent="0" algn="just" rtl="0">
              <a:spcBef>
                <a:spcPts val="0"/>
              </a:spcBef>
              <a:spcAft>
                <a:spcPts val="0"/>
              </a:spcAft>
              <a:buNone/>
            </a:pPr>
            <a:endParaRPr sz="1300">
              <a:solidFill>
                <a:schemeClr val="dk1"/>
              </a:solidFill>
              <a:latin typeface="Arial"/>
              <a:ea typeface="Arial"/>
              <a:cs typeface="Arial"/>
              <a:sym typeface="Arial"/>
            </a:endParaRPr>
          </a:p>
          <a:p>
            <a:pPr marL="0" marR="0" lvl="0" indent="0" algn="just" rtl="0">
              <a:spcBef>
                <a:spcPts val="0"/>
              </a:spcBef>
              <a:spcAft>
                <a:spcPts val="0"/>
              </a:spcAft>
              <a:buNone/>
            </a:pPr>
            <a:r>
              <a:rPr lang="fr-FR" sz="1300">
                <a:solidFill>
                  <a:schemeClr val="dk1"/>
                </a:solidFill>
                <a:latin typeface="Arial"/>
                <a:ea typeface="Arial"/>
                <a:cs typeface="Arial"/>
                <a:sym typeface="Arial"/>
              </a:rPr>
              <a:t>-En 2024, la gamme SCHMIDT propose des façades au laque écologique Nous présenterons donc en magasin ce modèle avec tous les produits eco responsables possibles comme le mitigeur filtrant GROHE</a:t>
            </a:r>
            <a:r>
              <a:rPr lang="fr-FR" sz="1300">
                <a:solidFill>
                  <a:schemeClr val="dk1"/>
                </a:solidFill>
              </a:rPr>
              <a:t>.</a:t>
            </a:r>
            <a:r>
              <a:rPr lang="fr-FR" sz="1300">
                <a:solidFill>
                  <a:schemeClr val="dk1"/>
                </a:solidFill>
                <a:latin typeface="Arial"/>
                <a:ea typeface="Arial"/>
                <a:cs typeface="Arial"/>
                <a:sym typeface="Arial"/>
              </a:rPr>
              <a:t> Enfin, nous avons listé les </a:t>
            </a:r>
            <a:r>
              <a:rPr lang="fr-FR" sz="1300" b="1">
                <a:solidFill>
                  <a:schemeClr val="dk1"/>
                </a:solidFill>
                <a:latin typeface="Arial"/>
                <a:ea typeface="Arial"/>
                <a:cs typeface="Arial"/>
                <a:sym typeface="Arial"/>
              </a:rPr>
              <a:t>électroménagers les plus vertueux </a:t>
            </a:r>
            <a:r>
              <a:rPr lang="fr-FR" sz="1300">
                <a:solidFill>
                  <a:schemeClr val="dk1"/>
                </a:solidFill>
                <a:latin typeface="Arial"/>
                <a:ea typeface="Arial"/>
                <a:cs typeface="Arial"/>
                <a:sym typeface="Arial"/>
              </a:rPr>
              <a:t>(basse consommation et réparabilité forte) pour les rendre plus visible en magasin.</a:t>
            </a:r>
            <a:endParaRPr sz="1300"/>
          </a:p>
        </p:txBody>
      </p:sp>
    </p:spTree>
  </p:cSld>
  <p:clrMapOvr>
    <a:masterClrMapping/>
  </p:clrMapOvr>
</p:sld>
</file>

<file path=ppt/theme/theme1.xml><?xml version="1.0" encoding="utf-8"?>
<a:theme xmlns:a="http://schemas.openxmlformats.org/drawingml/2006/main" name="Thème Office">
  <a:themeElements>
    <a:clrScheme name="Thème 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4215</Words>
  <Application>Microsoft Macintosh PowerPoint</Application>
  <PresentationFormat>Format A4 (210 x 297 mm)</PresentationFormat>
  <Paragraphs>226</Paragraphs>
  <Slides>19</Slides>
  <Notes>19</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19</vt:i4>
      </vt:variant>
    </vt:vector>
  </HeadingPairs>
  <TitlesOfParts>
    <vt:vector size="24" baseType="lpstr">
      <vt:lpstr>Arial</vt:lpstr>
      <vt:lpstr>Impact</vt:lpstr>
      <vt:lpstr>Algerian</vt:lpstr>
      <vt:lpstr>Play</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Assistante</dc:creator>
  <cp:lastModifiedBy>Eugenie</cp:lastModifiedBy>
  <cp:revision>1</cp:revision>
  <dcterms:created xsi:type="dcterms:W3CDTF">2024-08-08T13:27:04Z</dcterms:created>
  <dcterms:modified xsi:type="dcterms:W3CDTF">2024-09-24T14:04:34Z</dcterms:modified>
</cp:coreProperties>
</file>